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5" r:id="rId4"/>
  </p:sldMasterIdLst>
  <p:notesMasterIdLst>
    <p:notesMasterId r:id="rId48"/>
  </p:notesMasterIdLst>
  <p:handoutMasterIdLst>
    <p:handoutMasterId r:id="rId49"/>
  </p:handoutMasterIdLst>
  <p:sldIdLst>
    <p:sldId id="346" r:id="rId5"/>
    <p:sldId id="349" r:id="rId6"/>
    <p:sldId id="351" r:id="rId7"/>
    <p:sldId id="352" r:id="rId8"/>
    <p:sldId id="347" r:id="rId9"/>
    <p:sldId id="359" r:id="rId10"/>
    <p:sldId id="348" r:id="rId11"/>
    <p:sldId id="350" r:id="rId12"/>
    <p:sldId id="353" r:id="rId13"/>
    <p:sldId id="355" r:id="rId14"/>
    <p:sldId id="356" r:id="rId15"/>
    <p:sldId id="360" r:id="rId16"/>
    <p:sldId id="361" r:id="rId17"/>
    <p:sldId id="354" r:id="rId18"/>
    <p:sldId id="364" r:id="rId19"/>
    <p:sldId id="362" r:id="rId20"/>
    <p:sldId id="365" r:id="rId21"/>
    <p:sldId id="367" r:id="rId22"/>
    <p:sldId id="368" r:id="rId23"/>
    <p:sldId id="366" r:id="rId24"/>
    <p:sldId id="369" r:id="rId25"/>
    <p:sldId id="370" r:id="rId26"/>
    <p:sldId id="371" r:id="rId27"/>
    <p:sldId id="372" r:id="rId28"/>
    <p:sldId id="373" r:id="rId29"/>
    <p:sldId id="375" r:id="rId30"/>
    <p:sldId id="391" r:id="rId31"/>
    <p:sldId id="387" r:id="rId32"/>
    <p:sldId id="386" r:id="rId33"/>
    <p:sldId id="390" r:id="rId34"/>
    <p:sldId id="383" r:id="rId35"/>
    <p:sldId id="384" r:id="rId36"/>
    <p:sldId id="378" r:id="rId37"/>
    <p:sldId id="376" r:id="rId38"/>
    <p:sldId id="380" r:id="rId39"/>
    <p:sldId id="381" r:id="rId40"/>
    <p:sldId id="382" r:id="rId41"/>
    <p:sldId id="377" r:id="rId42"/>
    <p:sldId id="379" r:id="rId43"/>
    <p:sldId id="392" r:id="rId44"/>
    <p:sldId id="388" r:id="rId45"/>
    <p:sldId id="358" r:id="rId46"/>
    <p:sldId id="389" r:id="rId47"/>
  </p:sldIdLst>
  <p:sldSz cx="12188825" cy="6858000"/>
  <p:notesSz cx="7027863" cy="9313863"/>
  <p:custDataLst>
    <p:tags r:id="rId50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4006">
          <p15:clr>
            <a:srgbClr val="A4A3A4"/>
          </p15:clr>
        </p15:guide>
        <p15:guide id="7" pos="392" userDrawn="1">
          <p15:clr>
            <a:srgbClr val="A4A3A4"/>
          </p15:clr>
        </p15:guide>
        <p15:guide id="8" pos="4175" userDrawn="1">
          <p15:clr>
            <a:srgbClr val="A4A3A4"/>
          </p15:clr>
        </p15:guide>
        <p15:guide id="9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rovanc" initials="c" lastIdx="1" clrIdx="0"/>
  <p:cmAuthor id="1" name="Chuck Provancher" initials="cp" lastIdx="2" clrIdx="1"/>
  <p:cmAuthor id="2" name="Progress Software" initials="" lastIdx="0" clrIdx="2"/>
  <p:cmAuthor id="3" name="Chuck Provancher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17CCE"/>
    <a:srgbClr val="84329B"/>
    <a:srgbClr val="373A3E"/>
    <a:srgbClr val="02BCEB"/>
    <a:srgbClr val="55D400"/>
    <a:srgbClr val="DC3202"/>
    <a:srgbClr val="008AEA"/>
    <a:srgbClr val="11A2D1"/>
    <a:srgbClr val="21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50" autoAdjust="0"/>
    <p:restoredTop sz="57516" autoAdjust="0"/>
  </p:normalViewPr>
  <p:slideViewPr>
    <p:cSldViewPr snapToGrid="0" showGuides="1">
      <p:cViewPr varScale="1">
        <p:scale>
          <a:sx n="50" d="100"/>
          <a:sy n="50" d="100"/>
        </p:scale>
        <p:origin x="1397" y="29"/>
      </p:cViewPr>
      <p:guideLst>
        <p:guide orient="horz" pos="1003"/>
        <p:guide orient="horz" pos="323"/>
        <p:guide orient="horz" pos="4006"/>
        <p:guide pos="392"/>
        <p:guide pos="4175"/>
        <p:guide pos="3829"/>
      </p:guideLst>
    </p:cSldViewPr>
  </p:slideViewPr>
  <p:outlineViewPr>
    <p:cViewPr>
      <p:scale>
        <a:sx n="33" d="100"/>
        <a:sy n="33" d="100"/>
      </p:scale>
      <p:origin x="0" y="-14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-1397"/>
    </p:cViewPr>
  </p:sorterViewPr>
  <p:notesViewPr>
    <p:cSldViewPr snapToGrid="0" showGuides="1">
      <p:cViewPr varScale="1">
        <p:scale>
          <a:sx n="65" d="100"/>
          <a:sy n="65" d="100"/>
        </p:scale>
        <p:origin x="3120" y="38"/>
      </p:cViewPr>
      <p:guideLst>
        <p:guide orient="horz" pos="2933"/>
        <p:guide pos="221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r>
              <a:rPr lang="en-US" i="0" dirty="0"/>
              <a:t>Progress</a:t>
            </a:r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D2F5EF90-0EF8-4688-ABBA-2D94A5D7A6DA}" type="slidenum">
              <a:rPr lang="en-US" i="0"/>
              <a:pPr>
                <a:defRPr/>
              </a:pPr>
              <a:t>‹#›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1407136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0" y="700088"/>
            <a:ext cx="62055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4363"/>
            <a:ext cx="5154613" cy="418941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66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84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Garbage collector examines the application’s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roots</a:t>
            </a:r>
            <a:r>
              <a:rPr lang="en-US" dirty="0"/>
              <a:t>. Typically, </a:t>
            </a:r>
            <a:r>
              <a:rPr lang="en-US" b="1" dirty="0"/>
              <a:t>these are static object pointers</a:t>
            </a:r>
            <a:r>
              <a:rPr lang="en-US" dirty="0"/>
              <a:t>, </a:t>
            </a:r>
            <a:r>
              <a:rPr lang="en-US" b="1" dirty="0"/>
              <a:t>local variables</a:t>
            </a:r>
            <a:r>
              <a:rPr lang="en-US" dirty="0"/>
              <a:t>, and </a:t>
            </a:r>
            <a:r>
              <a:rPr lang="en-US" b="1" dirty="0"/>
              <a:t>function parameters</a:t>
            </a:r>
            <a:endParaRPr lang="bg-BG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79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Разчитаме, че сред по-старите обекти ще има по-малко боклук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bg-BG" dirty="0"/>
              <a:t>Реално </a:t>
            </a:r>
            <a:r>
              <a:rPr lang="en-US" dirty="0"/>
              <a:t>garbage collection </a:t>
            </a:r>
            <a:r>
              <a:rPr lang="bg-BG" dirty="0"/>
              <a:t>започва, когато свърши паметта в поколение</a:t>
            </a:r>
            <a:r>
              <a:rPr lang="en-US" dirty="0"/>
              <a:t> 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25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Има още една област в </a:t>
            </a:r>
            <a:r>
              <a:rPr lang="en-US" dirty="0"/>
              <a:t>heap</a:t>
            </a:r>
            <a:r>
              <a:rPr lang="bg-BG" dirty="0"/>
              <a:t>-а. Можем да кажем че поколение 2 е разделено на две части – за малки и за големи обекти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2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При </a:t>
            </a:r>
            <a:r>
              <a:rPr lang="en-US" dirty="0"/>
              <a:t>Server mode </a:t>
            </a:r>
            <a:r>
              <a:rPr lang="bg-BG" dirty="0"/>
              <a:t>има отделни </a:t>
            </a:r>
            <a:r>
              <a:rPr lang="en-US" dirty="0"/>
              <a:t>heap-</a:t>
            </a:r>
            <a:r>
              <a:rPr lang="bg-BG" dirty="0"/>
              <a:t>ове за всеки процесор, с отделен </a:t>
            </a:r>
            <a:r>
              <a:rPr lang="en-US" dirty="0"/>
              <a:t>GC thread. Default-</a:t>
            </a:r>
            <a:r>
              <a:rPr lang="bg-BG" dirty="0"/>
              <a:t>ното е </a:t>
            </a:r>
            <a:r>
              <a:rPr lang="en-US" dirty="0"/>
              <a:t>Workstation. </a:t>
            </a:r>
            <a:r>
              <a:rPr lang="en-US" b="1" dirty="0"/>
              <a:t>Rule of thumb </a:t>
            </a:r>
            <a:r>
              <a:rPr lang="bg-BG" dirty="0"/>
              <a:t>е, че </a:t>
            </a:r>
            <a:r>
              <a:rPr lang="en-US" b="1" dirty="0"/>
              <a:t>server mode </a:t>
            </a:r>
            <a:r>
              <a:rPr lang="bg-BG" dirty="0"/>
              <a:t>е подходящ, когато цялата </a:t>
            </a:r>
            <a:r>
              <a:rPr lang="bg-BG" b="1" dirty="0"/>
              <a:t>машина</a:t>
            </a:r>
            <a:r>
              <a:rPr lang="bg-BG" dirty="0"/>
              <a:t> е </a:t>
            </a:r>
            <a:r>
              <a:rPr lang="en-US" b="1" dirty="0"/>
              <a:t>dedicated</a:t>
            </a:r>
            <a:r>
              <a:rPr lang="en-US" dirty="0"/>
              <a:t> </a:t>
            </a:r>
            <a:r>
              <a:rPr lang="bg-BG" dirty="0"/>
              <a:t>за нашия </a:t>
            </a:r>
            <a:r>
              <a:rPr lang="en-US" dirty="0"/>
              <a:t>application</a:t>
            </a:r>
          </a:p>
          <a:p>
            <a:pPr marL="171450" indent="-171450">
              <a:buFontTx/>
              <a:buChar char="-"/>
            </a:pPr>
            <a:r>
              <a:rPr lang="bg-BG" dirty="0"/>
              <a:t>При </a:t>
            </a:r>
            <a:r>
              <a:rPr lang="en-US" dirty="0"/>
              <a:t>Background (</a:t>
            </a:r>
            <a:r>
              <a:rPr lang="bg-BG" dirty="0"/>
              <a:t>което е и </a:t>
            </a:r>
            <a:r>
              <a:rPr lang="en-US" dirty="0"/>
              <a:t>default-</a:t>
            </a:r>
            <a:r>
              <a:rPr lang="bg-BG" dirty="0"/>
              <a:t>ния режим), има отделен </a:t>
            </a:r>
            <a:r>
              <a:rPr lang="en-US" dirty="0"/>
              <a:t>background thread </a:t>
            </a:r>
            <a:r>
              <a:rPr lang="bg-BG" dirty="0"/>
              <a:t>за </a:t>
            </a:r>
            <a:r>
              <a:rPr lang="en-US" dirty="0"/>
              <a:t>Gen2, </a:t>
            </a:r>
            <a:r>
              <a:rPr lang="bg-BG" dirty="0"/>
              <a:t>който търси недостъпни обекти. </a:t>
            </a:r>
          </a:p>
          <a:p>
            <a:pPr marL="628650" lvl="1" indent="-171450">
              <a:buFontTx/>
              <a:buChar char="-"/>
            </a:pPr>
            <a:r>
              <a:rPr lang="bg-BG" dirty="0"/>
              <a:t>Когато ги намери, в повечето случаи ги освобождава без да </a:t>
            </a:r>
            <a:r>
              <a:rPr lang="en-US" dirty="0"/>
              <a:t>compact-</a:t>
            </a:r>
            <a:r>
              <a:rPr lang="bg-BG" dirty="0"/>
              <a:t>ва паметта</a:t>
            </a:r>
          </a:p>
          <a:p>
            <a:pPr marL="628650" lvl="1" indent="-171450">
              <a:buFontTx/>
              <a:buChar char="-"/>
            </a:pPr>
            <a:r>
              <a:rPr lang="bg-BG" dirty="0"/>
              <a:t>Процеса заема повече памет, но </a:t>
            </a:r>
            <a:r>
              <a:rPr lang="en-US" dirty="0"/>
              <a:t>Gen2 collection-</a:t>
            </a:r>
            <a:r>
              <a:rPr lang="bg-BG" dirty="0"/>
              <a:t>ите са доста по-бързи (защото списъка с недостъпни обекти вече е готов)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GCSettings </a:t>
            </a:r>
            <a:r>
              <a:rPr lang="bg-BG" dirty="0"/>
              <a:t>класа съдържа още няколко опции за конфигуриране на </a:t>
            </a:r>
            <a:r>
              <a:rPr lang="en-US" dirty="0"/>
              <a:t>GC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LargeObjectHeapCompaction mode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LatencyMode – </a:t>
            </a:r>
            <a:r>
              <a:rPr lang="bg-BG" dirty="0"/>
              <a:t>опасно </a:t>
            </a:r>
            <a:r>
              <a:rPr lang="en-US" dirty="0"/>
              <a:t>property</a:t>
            </a:r>
            <a:r>
              <a:rPr lang="bg-BG" dirty="0"/>
              <a:t>, с което можете да ограничите </a:t>
            </a:r>
            <a:r>
              <a:rPr lang="en-US" dirty="0"/>
              <a:t>Gen2 collect-</a:t>
            </a:r>
            <a:r>
              <a:rPr lang="bg-BG" dirty="0"/>
              <a:t>ването, за даден период от време, или за целия живот на процес</a:t>
            </a:r>
          </a:p>
          <a:p>
            <a:pPr marL="1085850" lvl="2" indent="-171450">
              <a:buFontTx/>
              <a:buChar char="-"/>
            </a:pPr>
            <a:r>
              <a:rPr lang="bg-BG" dirty="0"/>
              <a:t>например за финансови приложения, които </a:t>
            </a:r>
            <a:r>
              <a:rPr lang="en-US" dirty="0"/>
              <a:t>collect-</a:t>
            </a:r>
            <a:r>
              <a:rPr lang="bg-BG" dirty="0"/>
              <a:t>ват чак когато борсата затвори</a:t>
            </a:r>
          </a:p>
          <a:p>
            <a:pPr marL="171450" lvl="0" indent="-171450">
              <a:buFontTx/>
              <a:buChar char="-"/>
            </a:pPr>
            <a:r>
              <a:rPr lang="bg-BG" dirty="0"/>
              <a:t>Каквото и да правите с настойките, трябва доста да внимавате и да прочете за страничните ефекти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28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Пича дето го рисува е </a:t>
            </a:r>
            <a:r>
              <a:rPr lang="en-US" dirty="0"/>
              <a:t>Java-</a:t>
            </a:r>
            <a:r>
              <a:rPr lang="bg-BG" dirty="0"/>
              <a:t>рче, но повечето важат и за нас.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56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Така и така се </a:t>
            </a:r>
            <a:r>
              <a:rPr lang="bg-BG" b="1" dirty="0"/>
              <a:t>разконцентрирахме</a:t>
            </a:r>
            <a:r>
              <a:rPr lang="bg-BG" dirty="0"/>
              <a:t>, да видим </a:t>
            </a:r>
            <a:r>
              <a:rPr lang="bg-BG" b="1" dirty="0"/>
              <a:t>какво мислят хората в интернет</a:t>
            </a:r>
            <a:r>
              <a:rPr lang="bg-BG" dirty="0"/>
              <a:t> за </a:t>
            </a:r>
            <a:r>
              <a:rPr lang="en-US" dirty="0"/>
              <a:t>memory leak-</a:t>
            </a:r>
            <a:r>
              <a:rPr lang="bg-BG" dirty="0"/>
              <a:t>овете.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25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Някои са се отказали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19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Други обвиняват системата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10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Трети се опитват да гледат философски на нещата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9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Да видим какво всъщност са „</a:t>
            </a:r>
            <a:r>
              <a:rPr lang="en-US" dirty="0"/>
              <a:t>memory leak”</a:t>
            </a:r>
            <a:r>
              <a:rPr lang="bg-BG" dirty="0"/>
              <a:t>-овете</a:t>
            </a:r>
            <a:r>
              <a:rPr lang="en-US" dirty="0"/>
              <a:t> </a:t>
            </a:r>
            <a:r>
              <a:rPr lang="bg-BG" dirty="0"/>
              <a:t>в </a:t>
            </a:r>
            <a:r>
              <a:rPr lang="en-US" dirty="0"/>
              <a:t>.NET</a:t>
            </a:r>
            <a:endParaRPr lang="bg-BG" dirty="0"/>
          </a:p>
          <a:p>
            <a:r>
              <a:rPr lang="bg-BG" dirty="0"/>
              <a:t>- </a:t>
            </a:r>
          </a:p>
          <a:p>
            <a:r>
              <a:rPr lang="bg-BG" dirty="0"/>
              <a:t>-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9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006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418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Най-лесния вариант – рестартирайте процеса често. Всъщност това наистина е валидно, защото тогава цялата памет се освобождава.</a:t>
            </a:r>
          </a:p>
          <a:p>
            <a:pPr marL="171450" indent="-171450">
              <a:buFontTx/>
              <a:buChar char="-"/>
            </a:pPr>
            <a:r>
              <a:rPr lang="bg-BG" dirty="0"/>
              <a:t>Честно казано, други генерални решения няма.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91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-</a:t>
            </a:r>
            <a:r>
              <a:rPr lang="bg-BG" baseline="0" dirty="0"/>
              <a:t> Статичните обекти живеят особено дълго – до </a:t>
            </a:r>
            <a:r>
              <a:rPr lang="en-US" baseline="0" dirty="0"/>
              <a:t>unload </a:t>
            </a:r>
            <a:r>
              <a:rPr lang="bg-BG" baseline="0" dirty="0"/>
              <a:t>на </a:t>
            </a:r>
            <a:r>
              <a:rPr lang="en-US" baseline="0" dirty="0"/>
              <a:t>AppDomain-</a:t>
            </a:r>
            <a:r>
              <a:rPr lang="bg-BG" baseline="0" dirty="0"/>
              <a:t>а, което почти винаги е до края на живота на процеса.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50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Ситуация,</a:t>
            </a:r>
            <a:r>
              <a:rPr lang="bg-BG" baseline="0" dirty="0"/>
              <a:t> в която имаме заделяне и последващо освобождаване на голям брой обекти. </a:t>
            </a:r>
          </a:p>
          <a:p>
            <a:pPr marL="171450" indent="-171450">
              <a:buFontTx/>
              <a:buChar char="-"/>
            </a:pPr>
            <a:r>
              <a:rPr lang="bg-BG" baseline="0" dirty="0"/>
              <a:t>Това се проявява като </a:t>
            </a:r>
            <a:r>
              <a:rPr lang="en-US" baseline="0" dirty="0"/>
              <a:t>performance</a:t>
            </a:r>
            <a:r>
              <a:rPr lang="bg-BG" baseline="0" dirty="0"/>
              <a:t> проблем, защото </a:t>
            </a:r>
            <a:r>
              <a:rPr lang="en-US" baseline="0" dirty="0"/>
              <a:t>GC</a:t>
            </a:r>
            <a:r>
              <a:rPr lang="bg-BG" baseline="0" dirty="0"/>
              <a:t> губи много време за почистване на паметта.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bg-BG" baseline="0" dirty="0"/>
              <a:t>Често разбираме за него с </a:t>
            </a:r>
            <a:r>
              <a:rPr lang="en-US" baseline="0" dirty="0"/>
              <a:t>performance profiling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dotTrace </a:t>
            </a:r>
            <a:r>
              <a:rPr lang="bg-BG" baseline="0" dirty="0"/>
              <a:t>например,</a:t>
            </a:r>
            <a:r>
              <a:rPr lang="en-US" baseline="0" dirty="0"/>
              <a:t> </a:t>
            </a:r>
            <a:r>
              <a:rPr lang="bg-BG" baseline="0" dirty="0"/>
              <a:t>който също е на </a:t>
            </a:r>
            <a:r>
              <a:rPr lang="en-US" baseline="0" dirty="0"/>
              <a:t>JetBrains</a:t>
            </a:r>
            <a:r>
              <a:rPr lang="bg-BG" baseline="0" dirty="0"/>
              <a:t> има</a:t>
            </a:r>
            <a:r>
              <a:rPr lang="en-US" baseline="0" dirty="0"/>
              <a:t> </a:t>
            </a:r>
            <a:r>
              <a:rPr lang="bg-BG" baseline="0" dirty="0"/>
              <a:t>специално </a:t>
            </a:r>
            <a:r>
              <a:rPr lang="en-US" baseline="0" dirty="0"/>
              <a:t>view </a:t>
            </a:r>
            <a:r>
              <a:rPr lang="bg-BG" baseline="0" dirty="0"/>
              <a:t>за времето прекарано в </a:t>
            </a:r>
            <a:r>
              <a:rPr lang="en-US" baseline="0" dirty="0"/>
              <a:t>GC</a:t>
            </a:r>
            <a:endParaRPr lang="bg-BG" baseline="0" dirty="0"/>
          </a:p>
          <a:p>
            <a:pPr marL="171450" indent="-171450">
              <a:buFontTx/>
              <a:buChar char="-"/>
            </a:pPr>
            <a:endParaRPr lang="bg-BG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59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Тук вече навлизаме</a:t>
            </a:r>
            <a:r>
              <a:rPr lang="bg-BG" baseline="0" dirty="0"/>
              <a:t> в най-интересните </a:t>
            </a:r>
            <a:r>
              <a:rPr lang="en-US" baseline="0" dirty="0"/>
              <a:t>case-</a:t>
            </a:r>
            <a:r>
              <a:rPr lang="bg-BG" baseline="0" dirty="0"/>
              <a:t>ове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13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- А доминира Б, ако единствения </a:t>
            </a:r>
            <a:r>
              <a:rPr lang="en-US" dirty="0"/>
              <a:t>retention path </a:t>
            </a:r>
            <a:r>
              <a:rPr lang="bg-BG" dirty="0"/>
              <a:t>за Б минава през 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5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Имплементирането на </a:t>
            </a:r>
            <a:r>
              <a:rPr lang="en-US" dirty="0"/>
              <a:t>IDisposable </a:t>
            </a:r>
            <a:r>
              <a:rPr lang="bg-BG" dirty="0"/>
              <a:t>трябва да се избягва</a:t>
            </a:r>
          </a:p>
          <a:p>
            <a:pPr marL="171450" indent="-171450">
              <a:buFontTx/>
              <a:buChar char="-"/>
            </a:pPr>
            <a:r>
              <a:rPr lang="bg-BG" dirty="0"/>
              <a:t>Имплементацията е обвързана с писането на </a:t>
            </a:r>
            <a:r>
              <a:rPr lang="en-US" dirty="0"/>
              <a:t>finalizer</a:t>
            </a:r>
            <a:r>
              <a:rPr lang="bg-BG" dirty="0"/>
              <a:t>, а там нещата са доста </a:t>
            </a:r>
            <a:r>
              <a:rPr lang="en-US" dirty="0"/>
              <a:t>tricky, </a:t>
            </a:r>
            <a:r>
              <a:rPr lang="bg-BG" dirty="0"/>
              <a:t>например не трябва да се ползват други обекти с финализатор (защото може вече да са финализирани).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89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WeakReferences </a:t>
            </a:r>
            <a:r>
              <a:rPr lang="bg-BG" dirty="0"/>
              <a:t>ползват</a:t>
            </a:r>
            <a:r>
              <a:rPr lang="en-US" dirty="0"/>
              <a:t> </a:t>
            </a:r>
            <a:r>
              <a:rPr lang="bg-BG" dirty="0"/>
              <a:t>специалния тип </a:t>
            </a:r>
            <a:r>
              <a:rPr lang="en-US" dirty="0"/>
              <a:t>GCHandle</a:t>
            </a:r>
            <a:r>
              <a:rPr lang="bg-BG" dirty="0"/>
              <a:t>, който се третира специално от</a:t>
            </a:r>
            <a:r>
              <a:rPr lang="en-US" dirty="0"/>
              <a:t> GC</a:t>
            </a:r>
          </a:p>
          <a:p>
            <a:pPr marL="171450" indent="-171450">
              <a:buFontTx/>
              <a:buChar char="-"/>
            </a:pPr>
            <a:r>
              <a:rPr lang="bg-BG" dirty="0"/>
              <a:t>На отделна стъпка, след маркирането, </a:t>
            </a:r>
            <a:r>
              <a:rPr lang="en-US" dirty="0"/>
              <a:t>GC </a:t>
            </a:r>
            <a:r>
              <a:rPr lang="bg-BG" dirty="0"/>
              <a:t>проверява всички </a:t>
            </a:r>
            <a:r>
              <a:rPr lang="en-US" dirty="0"/>
              <a:t>WeakReference-</a:t>
            </a:r>
            <a:r>
              <a:rPr lang="bg-BG" dirty="0"/>
              <a:t>и, и ако обекта, сочен от тях е извън</a:t>
            </a:r>
            <a:r>
              <a:rPr lang="en-US" dirty="0"/>
              <a:t> retention graph-</a:t>
            </a:r>
            <a:r>
              <a:rPr lang="bg-BG" dirty="0"/>
              <a:t>а, референцията към него се </a:t>
            </a:r>
            <a:r>
              <a:rPr lang="en-US" dirty="0"/>
              <a:t>set-</a:t>
            </a:r>
            <a:r>
              <a:rPr lang="bg-BG" dirty="0"/>
              <a:t>ва на </a:t>
            </a:r>
            <a:r>
              <a:rPr lang="en-US" dirty="0"/>
              <a:t>null.</a:t>
            </a:r>
            <a:endParaRPr lang="bg-BG" dirty="0"/>
          </a:p>
          <a:p>
            <a:pPr marL="171450" indent="-171450">
              <a:buFontTx/>
              <a:buChar char="-"/>
            </a:pPr>
            <a:r>
              <a:rPr lang="en-US" dirty="0"/>
              <a:t>WeakEventManager </a:t>
            </a:r>
            <a:r>
              <a:rPr lang="bg-BG" dirty="0"/>
              <a:t>се използва за </a:t>
            </a:r>
            <a:r>
              <a:rPr lang="en-US" dirty="0"/>
              <a:t>weak events</a:t>
            </a:r>
            <a:r>
              <a:rPr lang="bg-BG" dirty="0"/>
              <a:t>, като вътрешно използва</a:t>
            </a:r>
            <a:r>
              <a:rPr lang="en-US" dirty="0"/>
              <a:t> weak references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77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Да разгледаме набързо базовите инструменти за профилиране на паметта.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909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6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Ей така се занимавахме с </a:t>
            </a:r>
            <a:r>
              <a:rPr lang="en-US" dirty="0"/>
              <a:t>.NET </a:t>
            </a:r>
            <a:r>
              <a:rPr lang="bg-BG" dirty="0"/>
              <a:t>през 2003-та.</a:t>
            </a:r>
          </a:p>
          <a:p>
            <a:r>
              <a:rPr lang="bg-BG" dirty="0"/>
              <a:t>Както виждате, Наков още тогава беше голям пич.</a:t>
            </a:r>
            <a:endParaRPr lang="en-US" dirty="0"/>
          </a:p>
          <a:p>
            <a:r>
              <a:rPr lang="bg-BG" dirty="0"/>
              <a:t>Нещо ни обяснява за</a:t>
            </a:r>
            <a:r>
              <a:rPr lang="en-US" dirty="0"/>
              <a:t> ICloneable.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37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И ние сме страхотни.</a:t>
            </a:r>
          </a:p>
          <a:p>
            <a:r>
              <a:rPr lang="bg-BG" dirty="0"/>
              <a:t>Мисля, че съм най-отзад, но не съм сигурен.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8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Първо да ви кажа каква е целта на събитието</a:t>
            </a:r>
          </a:p>
          <a:p>
            <a:pPr marL="171450" indent="-171450">
              <a:buFontTx/>
              <a:buChar char="-"/>
            </a:pPr>
            <a:r>
              <a:rPr lang="bg-BG" dirty="0"/>
              <a:t>Ами малко е егоистична, но понеже материята е сложна, се надявам да понауча нещо от вас</a:t>
            </a:r>
          </a:p>
          <a:p>
            <a:pPr marL="171450" indent="-171450">
              <a:buFontTx/>
              <a:buChar char="-"/>
            </a:pPr>
            <a:r>
              <a:rPr lang="bg-BG" dirty="0"/>
              <a:t>Затова се надявам да се получи дискусия</a:t>
            </a:r>
          </a:p>
          <a:p>
            <a:pPr marL="171450" indent="-171450">
              <a:buFontTx/>
              <a:buChar char="-"/>
            </a:pPr>
            <a:r>
              <a:rPr lang="bg-BG" dirty="0"/>
              <a:t>Ако имате въпроси, ги задавайте на момента без да чакате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30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Каква е </a:t>
            </a:r>
            <a:r>
              <a:rPr lang="en-US" dirty="0"/>
              <a:t>agenda</a:t>
            </a:r>
            <a:r>
              <a:rPr lang="bg-BG" dirty="0"/>
              <a:t>-та за днес:</a:t>
            </a:r>
          </a:p>
          <a:p>
            <a:pPr marL="171450" indent="-171450">
              <a:buFontTx/>
              <a:buChar char="-"/>
            </a:pPr>
            <a:r>
              <a:rPr lang="bg-BG" dirty="0"/>
              <a:t>Ще започнем с виц, тъкмо малко да се събудим</a:t>
            </a:r>
          </a:p>
          <a:p>
            <a:pPr marL="171450" indent="-171450">
              <a:buFontTx/>
              <a:buChar char="-"/>
            </a:pPr>
            <a:r>
              <a:rPr lang="bg-BG" dirty="0"/>
              <a:t>След това ще разгледаме спецификите на управлението на паметта в </a:t>
            </a:r>
            <a:r>
              <a:rPr lang="en-US" dirty="0"/>
              <a:t>CLR</a:t>
            </a:r>
          </a:p>
          <a:p>
            <a:pPr marL="171450" indent="-171450">
              <a:buFontTx/>
              <a:buChar char="-"/>
            </a:pPr>
            <a:r>
              <a:rPr lang="bg-BG" dirty="0"/>
              <a:t>Видовете проблеми, възникващи в следствие на това управление</a:t>
            </a:r>
          </a:p>
          <a:p>
            <a:pPr marL="171450" indent="-171450">
              <a:buFontTx/>
              <a:buChar char="-"/>
            </a:pPr>
            <a:r>
              <a:rPr lang="bg-BG" dirty="0"/>
              <a:t>Ще разгледаме някои методи за откриване на такива проблеми, + различни инструменти</a:t>
            </a:r>
          </a:p>
          <a:p>
            <a:pPr marL="171450" indent="-171450">
              <a:buFontTx/>
              <a:buChar char="-"/>
            </a:pPr>
            <a:r>
              <a:rPr lang="bg-BG" dirty="0"/>
              <a:t>И накрая ще видим някои по-интересни решения, измислени след сблъсък с подобни проблеми</a:t>
            </a:r>
          </a:p>
          <a:p>
            <a:pPr marL="171450" indent="-171450">
              <a:buFontTx/>
              <a:buChar char="-"/>
            </a:pPr>
            <a:r>
              <a:rPr lang="bg-BG" dirty="0"/>
              <a:t>Надявам се да свърша за 45 минути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bg-BG" dirty="0"/>
              <a:t>И накрая предлагам да останем за по бира на бара, защото по време на лекцията я успеем да си поговорим, я не.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8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Int, char </a:t>
            </a:r>
            <a:r>
              <a:rPr lang="bg-BG" dirty="0"/>
              <a:t>и </a:t>
            </a:r>
            <a:r>
              <a:rPr lang="en-US" dirty="0"/>
              <a:t>string </a:t>
            </a:r>
            <a:r>
              <a:rPr lang="bg-BG" dirty="0"/>
              <a:t>влизат в бар и започват да пият. След като се понапиват,</a:t>
            </a:r>
            <a:r>
              <a:rPr lang="en-US" dirty="0"/>
              <a:t> int-a </a:t>
            </a:r>
            <a:r>
              <a:rPr lang="bg-BG" dirty="0"/>
              <a:t>и </a:t>
            </a:r>
            <a:r>
              <a:rPr lang="en-US" dirty="0"/>
              <a:t>char-a </a:t>
            </a:r>
            <a:r>
              <a:rPr lang="bg-BG" dirty="0"/>
              <a:t>започват да задяват сервитьорката. </a:t>
            </a:r>
            <a:r>
              <a:rPr lang="en-US" dirty="0"/>
              <a:t>String</a:t>
            </a:r>
            <a:r>
              <a:rPr lang="bg-BG" dirty="0"/>
              <a:t>-а осъзнава, че ако продължават така, сервитьорката ще спре да им носи пиене. Затова отива при нея и ѝ казва: „Моля те прости им, те са примитивни типове.“.</a:t>
            </a:r>
          </a:p>
          <a:p>
            <a:endParaRPr lang="bg-BG" dirty="0"/>
          </a:p>
          <a:p>
            <a:r>
              <a:rPr lang="bg-BG" dirty="0"/>
              <a:t>Този беше най-</a:t>
            </a:r>
            <a:r>
              <a:rPr lang="en-US" dirty="0"/>
              <a:t>.NET-</a:t>
            </a:r>
            <a:r>
              <a:rPr lang="bg-BG" dirty="0"/>
              <a:t>ския виц, който можах да намеря </a:t>
            </a:r>
            <a:r>
              <a:rPr lang="bg-BG" dirty="0">
                <a:sym typeface="Wingdings" panose="05000000000000000000" pitchFamily="2" charset="2"/>
              </a:rPr>
              <a:t>.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85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Само преди да започнем, да направим една </a:t>
            </a:r>
            <a:r>
              <a:rPr lang="bg-BG" b="1" dirty="0"/>
              <a:t>кратка анкета</a:t>
            </a:r>
            <a:r>
              <a:rPr lang="bg-BG" dirty="0"/>
              <a:t>, за да ориентирам за нивото</a:t>
            </a:r>
          </a:p>
          <a:p>
            <a:r>
              <a:rPr lang="bg-BG" dirty="0"/>
              <a:t>За да мога да се съобразя по-натам по време на лекцията</a:t>
            </a:r>
          </a:p>
          <a:p>
            <a:r>
              <a:rPr lang="bg-BG" dirty="0"/>
              <a:t>Моля да отговаряте с </a:t>
            </a:r>
            <a:r>
              <a:rPr lang="bg-BG" b="1" dirty="0"/>
              <a:t>вдигане на ръка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19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bg-BG" dirty="0"/>
              <a:t>За започваме – за начало да видим едно опростено </a:t>
            </a:r>
            <a:r>
              <a:rPr lang="en-US" dirty="0"/>
              <a:t>overview </a:t>
            </a:r>
            <a:r>
              <a:rPr lang="bg-BG" dirty="0"/>
              <a:t>на паметта в един .</a:t>
            </a:r>
            <a:r>
              <a:rPr lang="en-US" dirty="0"/>
              <a:t>NET</a:t>
            </a:r>
            <a:r>
              <a:rPr lang="bg-BG" dirty="0"/>
              <a:t> процес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bg-BG" dirty="0"/>
              <a:t>Всичко започва със стека, където всяка извикана функция записват числа</a:t>
            </a:r>
          </a:p>
          <a:p>
            <a:pPr marL="171450" indent="-171450">
              <a:buFontTx/>
              <a:buChar char="-"/>
            </a:pPr>
            <a:r>
              <a:rPr lang="bg-BG" dirty="0"/>
              <a:t>За </a:t>
            </a:r>
            <a:r>
              <a:rPr lang="bg-BG" b="1" dirty="0"/>
              <a:t>примитивните</a:t>
            </a:r>
            <a:r>
              <a:rPr lang="bg-BG" dirty="0"/>
              <a:t> </a:t>
            </a:r>
            <a:r>
              <a:rPr lang="bg-BG" b="1" dirty="0"/>
              <a:t>типове</a:t>
            </a:r>
            <a:r>
              <a:rPr lang="bg-BG" dirty="0"/>
              <a:t>, тези числа представляват </a:t>
            </a:r>
            <a:r>
              <a:rPr lang="bg-BG" b="1" dirty="0"/>
              <a:t>самата</a:t>
            </a:r>
            <a:r>
              <a:rPr lang="bg-BG" dirty="0"/>
              <a:t> </a:t>
            </a:r>
            <a:r>
              <a:rPr lang="bg-BG" b="1" dirty="0"/>
              <a:t>стойност</a:t>
            </a:r>
          </a:p>
          <a:p>
            <a:pPr marL="171450" indent="-171450">
              <a:buFontTx/>
              <a:buChar char="-"/>
            </a:pPr>
            <a:r>
              <a:rPr lang="bg-BG" dirty="0"/>
              <a:t>За </a:t>
            </a:r>
            <a:r>
              <a:rPr lang="bg-BG" b="1" dirty="0"/>
              <a:t>референтите типове</a:t>
            </a:r>
            <a:r>
              <a:rPr lang="bg-BG" dirty="0"/>
              <a:t>, те представляват </a:t>
            </a:r>
            <a:r>
              <a:rPr lang="bg-BG" b="1" dirty="0"/>
              <a:t>адрес</a:t>
            </a:r>
            <a:r>
              <a:rPr lang="bg-BG" dirty="0"/>
              <a:t> в </a:t>
            </a:r>
            <a:r>
              <a:rPr lang="en-US" b="1" dirty="0"/>
              <a:t>heap-a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4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1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This Layout for Full Page Picture Slide /</a:t>
            </a:r>
            <a:br>
              <a:rPr lang="en-US" dirty="0"/>
            </a:br>
            <a:r>
              <a:rPr lang="en-US" dirty="0"/>
              <a:t>Dark Text on Light Background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This Layout for Full Page Picture Slide / Light Text on Dark Background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sz="2798"/>
              <a:t>Edit Master text styles</a:t>
            </a:r>
          </a:p>
          <a:p>
            <a:pPr lvl="1"/>
            <a:r>
              <a:rPr lang="en-US" sz="2798"/>
              <a:t>Second level</a:t>
            </a:r>
          </a:p>
          <a:p>
            <a:pPr lvl="2"/>
            <a:r>
              <a:rPr lang="en-US" sz="2798"/>
              <a:t>Third level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8" name="Rectangle 6"/>
          <p:cNvSpPr>
            <a:spLocks noChangeArrowheads="1"/>
          </p:cNvSpPr>
          <p:nvPr/>
        </p:nvSpPr>
        <p:spPr bwMode="auto">
          <a:xfrm>
            <a:off x="11909169" y="6613080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32843" eaLnBrk="0" hangingPunct="0">
              <a:spcBef>
                <a:spcPct val="0"/>
              </a:spcBef>
              <a:buSzTx/>
              <a:defRPr/>
            </a:pPr>
            <a:fld id="{CE68E300-6CD8-4700-9D8F-1117408838C5}" type="slidenum">
              <a:rPr lang="en-US" sz="9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l" defTabSz="1032843" eaLnBrk="0" hangingPunct="0">
                <a:spcBef>
                  <a:spcPct val="0"/>
                </a:spcBef>
                <a:buSzTx/>
                <a:defRPr/>
              </a:pPr>
              <a:t>‹#›</a:t>
            </a:fld>
            <a:endParaRPr lang="en-US" sz="90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 dirty="0">
              <a:solidFill>
                <a:srgbClr val="1B1D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  <p:sldLayoutId id="2147483967" r:id="rId3"/>
    <p:sldLayoutId id="2147483954" r:id="rId4"/>
    <p:sldLayoutId id="2147483955" r:id="rId5"/>
    <p:sldLayoutId id="2147483956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61" r:id="rId20"/>
    <p:sldLayoutId id="2147483986" r:id="rId21"/>
    <p:sldLayoutId id="2147483987" r:id="rId22"/>
    <p:sldLayoutId id="2147483962" r:id="rId23"/>
    <p:sldLayoutId id="2147483988" r:id="rId24"/>
    <p:sldLayoutId id="2147483990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clr/blob/master/src/gc/gc.cp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hyperlink" Target="https://blogs.msdn.microsoft.com/maoni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geekandpoke.typepad.com/geekandpoke/2010/05/simply-explained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mgtfy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Relationship Id="rId22" Type="http://schemas.openxmlformats.org/officeDocument/2006/relationships/image" Target="../media/image3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xkcd.com/1495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facebook.com/svetlin.nakov/media_set?set=a.10153811406349650.1073741861.646094649&amp;type=3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jetbrains.com/help/dotmemory/Retained_by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38060/proper-use-of-the-idisposable-interface/538238#53823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nuget.org/packages/System.Buffers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uget.org/packages/Microsoft.IO.RecyclableMemoryStream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facebook.com/svetlin.nakov/media_set?set=a.10153811406349650.1073741861.646094649&amp;type=3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edev.org/2017/sessions/staying-friendly-with-the-gc" TargetMode="External"/><Relationship Id="rId3" Type="http://schemas.openxmlformats.org/officeDocument/2006/relationships/hyperlink" Target="http://www.writinghighperf.net/" TargetMode="External"/><Relationship Id="rId7" Type="http://schemas.openxmlformats.org/officeDocument/2006/relationships/hyperlink" Target="https://channel9.msdn.com/Events/TechEd/NorthAmerica/2013/DEV-B333?ocid=player" TargetMode="External"/><Relationship Id="rId2" Type="http://schemas.openxmlformats.org/officeDocument/2006/relationships/hyperlink" Target="https://leanpub.com/detectingandsolvingmemoryproblemsinnet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dotnet/coreclr/blob/master/Documentation/botr/garbage-collection.md" TargetMode="External"/><Relationship Id="rId5" Type="http://schemas.openxmlformats.org/officeDocument/2006/relationships/hyperlink" Target="https://docs.microsoft.com/en-us/dotnet/standard/garbage-collection/" TargetMode="External"/><Relationship Id="rId4" Type="http://schemas.openxmlformats.org/officeDocument/2006/relationships/hyperlink" Target="https://www.amazon.com/CLR-via-4th-Developer-Reference/dp/0735667454" TargetMode="External"/><Relationship Id="rId9" Type="http://schemas.openxmlformats.org/officeDocument/2006/relationships/hyperlink" Target="https://github.com/bsivanov/MemoryProblemsPresentati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micheltriana.com/blog/2010/12/29/garbage-collection-pt-3-genera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problems in .NET apps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Detecting and solving</a:t>
            </a:r>
          </a:p>
        </p:txBody>
      </p:sp>
    </p:spTree>
    <p:extLst>
      <p:ext uri="{BB962C8B-B14F-4D97-AF65-F5344CB8AC3E}">
        <p14:creationId xmlns:p14="http://schemas.microsoft.com/office/powerpoint/2010/main" val="1816965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“Managed heap” address space </a:t>
            </a:r>
            <a:r>
              <a:rPr lang="bg-BG" sz="2800" dirty="0"/>
              <a:t>се заделя при старт на процеса</a:t>
            </a:r>
            <a:endParaRPr lang="en-US" sz="2800" dirty="0"/>
          </a:p>
          <a:p>
            <a:r>
              <a:rPr lang="en-US" sz="2800" dirty="0"/>
              <a:t>NextObjPtr pointer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/>
              <a:t> operator</a:t>
            </a:r>
          </a:p>
          <a:p>
            <a:r>
              <a:rPr lang="en-US" sz="2800" dirty="0"/>
              <a:t>Calculate the number of bytes</a:t>
            </a:r>
          </a:p>
          <a:p>
            <a:r>
              <a:rPr lang="en-US" sz="2800" dirty="0"/>
              <a:t>Call constructor</a:t>
            </a:r>
          </a:p>
          <a:p>
            <a:r>
              <a:rPr lang="en-US" sz="2800" dirty="0"/>
              <a:t>Increment NextObjPtr</a:t>
            </a:r>
          </a:p>
        </p:txBody>
      </p:sp>
    </p:spTree>
    <p:extLst>
      <p:ext uri="{BB962C8B-B14F-4D97-AF65-F5344CB8AC3E}">
        <p14:creationId xmlns:p14="http://schemas.microsoft.com/office/powerpoint/2010/main" val="2157952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Memory collection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>
                <a:solidFill>
                  <a:schemeClr val="dk1"/>
                </a:solidFill>
              </a:rPr>
              <a:t>Паметта</a:t>
            </a:r>
            <a:r>
              <a:rPr lang="en-US" sz="2800" dirty="0">
                <a:solidFill>
                  <a:schemeClr val="dk1"/>
                </a:solidFill>
              </a:rPr>
              <a:t>, </a:t>
            </a:r>
            <a:r>
              <a:rPr lang="bg-BG" sz="2800" dirty="0">
                <a:solidFill>
                  <a:schemeClr val="dk1"/>
                </a:solidFill>
              </a:rPr>
              <a:t>обаче, не е безкрайна =&gt; трябва да се освобождава</a:t>
            </a:r>
            <a:endParaRPr lang="en-US" sz="2800" dirty="0">
              <a:solidFill>
                <a:schemeClr val="dk1"/>
              </a:solidFill>
            </a:endParaRPr>
          </a:p>
          <a:p>
            <a:r>
              <a:rPr lang="bg-BG" sz="2800" dirty="0">
                <a:solidFill>
                  <a:schemeClr val="dk1"/>
                </a:solidFill>
              </a:rPr>
              <a:t>Когато </a:t>
            </a:r>
            <a:r>
              <a:rPr lang="en-US" sz="2800" dirty="0">
                <a:solidFill>
                  <a:schemeClr val="dk1"/>
                </a:solidFill>
              </a:rPr>
              <a:t>heap-</a:t>
            </a:r>
            <a:r>
              <a:rPr lang="bg-BG" sz="2800" dirty="0">
                <a:solidFill>
                  <a:schemeClr val="dk1"/>
                </a:solidFill>
              </a:rPr>
              <a:t>а свърши, започва </a:t>
            </a:r>
            <a:r>
              <a:rPr lang="en-US" sz="2800" dirty="0">
                <a:solidFill>
                  <a:schemeClr val="dk1"/>
                </a:solidFill>
              </a:rPr>
              <a:t>garbage collection</a:t>
            </a:r>
          </a:p>
          <a:p>
            <a:r>
              <a:rPr lang="en-US" sz="2800" dirty="0">
                <a:solidFill>
                  <a:schemeClr val="dk1"/>
                </a:solidFill>
              </a:rPr>
              <a:t>Reference tracking algorithm</a:t>
            </a:r>
          </a:p>
          <a:p>
            <a:pPr lvl="1"/>
            <a:r>
              <a:rPr lang="en-US" sz="2400" dirty="0">
                <a:solidFill>
                  <a:schemeClr val="dk1"/>
                </a:solidFill>
              </a:rPr>
              <a:t>Pause all threads</a:t>
            </a:r>
          </a:p>
          <a:p>
            <a:pPr lvl="1"/>
            <a:r>
              <a:rPr lang="en-US" sz="2400" dirty="0">
                <a:solidFill>
                  <a:schemeClr val="dk1"/>
                </a:solidFill>
              </a:rPr>
              <a:t>Marking phase</a:t>
            </a:r>
          </a:p>
          <a:p>
            <a:pPr lvl="2"/>
            <a:r>
              <a:rPr lang="en-US" sz="2400" dirty="0">
                <a:solidFill>
                  <a:schemeClr val="dk1"/>
                </a:solidFill>
              </a:rPr>
              <a:t>Starting from the roots</a:t>
            </a:r>
          </a:p>
          <a:p>
            <a:pPr lvl="1"/>
            <a:r>
              <a:rPr lang="en-US" sz="2400" dirty="0">
                <a:solidFill>
                  <a:schemeClr val="dk1"/>
                </a:solidFill>
              </a:rPr>
              <a:t>Compacting</a:t>
            </a:r>
          </a:p>
          <a:p>
            <a:pPr lvl="1"/>
            <a:r>
              <a:rPr lang="en-US" sz="2400" dirty="0">
                <a:solidFill>
                  <a:schemeClr val="dk1"/>
                </a:solidFill>
              </a:rPr>
              <a:t>Update NextObjPtr</a:t>
            </a:r>
          </a:p>
          <a:p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679113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Memory collection - Generations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/>
              <a:t>Проучвания</a:t>
            </a:r>
          </a:p>
          <a:p>
            <a:pPr lvl="1"/>
            <a:r>
              <a:rPr lang="bg-BG" sz="2400" dirty="0"/>
              <a:t>По-новите обекти живеят по-кратко</a:t>
            </a:r>
          </a:p>
          <a:p>
            <a:pPr lvl="1"/>
            <a:r>
              <a:rPr lang="bg-BG" sz="2400" dirty="0"/>
              <a:t>По-старите обекти живеят по-дълго</a:t>
            </a:r>
          </a:p>
          <a:p>
            <a:pPr lvl="1"/>
            <a:r>
              <a:rPr lang="bg-BG" sz="2400" dirty="0"/>
              <a:t>Част от </a:t>
            </a:r>
            <a:r>
              <a:rPr lang="en-US" sz="2400" dirty="0"/>
              <a:t>heap-</a:t>
            </a:r>
            <a:r>
              <a:rPr lang="bg-BG" sz="2400" dirty="0"/>
              <a:t>а се почиства по-бързо от целия </a:t>
            </a:r>
            <a:r>
              <a:rPr lang="en-US" sz="2400" dirty="0"/>
              <a:t>heap</a:t>
            </a:r>
          </a:p>
          <a:p>
            <a:r>
              <a:rPr lang="en-US" sz="2800" dirty="0"/>
              <a:t>3 </a:t>
            </a:r>
            <a:r>
              <a:rPr lang="bg-BG" sz="2800" dirty="0"/>
              <a:t>поколения</a:t>
            </a:r>
            <a:endParaRPr lang="en-US" sz="2800" dirty="0"/>
          </a:p>
          <a:p>
            <a:pPr lvl="1"/>
            <a:r>
              <a:rPr lang="en-US" sz="2400" dirty="0"/>
              <a:t>0, 1, 2</a:t>
            </a:r>
          </a:p>
          <a:p>
            <a:pPr lvl="1"/>
            <a:r>
              <a:rPr lang="en-US" sz="2400" dirty="0"/>
              <a:t>Budget size </a:t>
            </a:r>
            <a:r>
              <a:rPr lang="bg-BG" sz="2400" dirty="0"/>
              <a:t>за всяко поколение</a:t>
            </a:r>
            <a:endParaRPr lang="en-US" sz="2400" dirty="0"/>
          </a:p>
          <a:p>
            <a:pPr lvl="2"/>
            <a:r>
              <a:rPr lang="bg-BG" sz="2400" dirty="0"/>
              <a:t>Настройва се при всеки </a:t>
            </a:r>
            <a:r>
              <a:rPr lang="en-US" sz="2400" dirty="0"/>
              <a:t>collection</a:t>
            </a:r>
          </a:p>
          <a:p>
            <a:pPr lvl="1"/>
            <a:r>
              <a:rPr lang="en-US" sz="2400" dirty="0"/>
              <a:t>GC triggers GenX collection</a:t>
            </a:r>
            <a:r>
              <a:rPr lang="bg-BG" sz="2400" dirty="0"/>
              <a:t> </a:t>
            </a:r>
            <a:r>
              <a:rPr lang="en-US" sz="2400" dirty="0"/>
              <a:t>only when GenX is full</a:t>
            </a:r>
            <a:endParaRPr lang="bg-BG" sz="2800" dirty="0"/>
          </a:p>
          <a:p>
            <a:pPr lvl="1"/>
            <a:endParaRPr lang="bg-BG" sz="2400" dirty="0"/>
          </a:p>
          <a:p>
            <a:pPr lvl="1"/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2766206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</p:spPr>
        <p:txBody>
          <a:bodyPr/>
          <a:lstStyle/>
          <a:p>
            <a:r>
              <a:rPr lang="en-US" dirty="0"/>
              <a:t>Memory collection – Large Object Heap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/>
              <a:t>Обекти &gt; 85000 байта</a:t>
            </a:r>
          </a:p>
          <a:p>
            <a:r>
              <a:rPr lang="bg-BG" sz="2800" dirty="0"/>
              <a:t>Отделен </a:t>
            </a:r>
            <a:r>
              <a:rPr lang="en-US" sz="2800" dirty="0"/>
              <a:t>generation </a:t>
            </a:r>
            <a:r>
              <a:rPr lang="bg-BG" sz="2800" dirty="0"/>
              <a:t>без </a:t>
            </a:r>
            <a:r>
              <a:rPr lang="en-US" sz="2800" dirty="0"/>
              <a:t>budget</a:t>
            </a:r>
          </a:p>
          <a:p>
            <a:r>
              <a:rPr lang="bg-BG" sz="2800" dirty="0"/>
              <a:t>Не се </a:t>
            </a:r>
            <a:r>
              <a:rPr lang="en-US" sz="2800" dirty="0"/>
              <a:t>compact-</a:t>
            </a:r>
            <a:r>
              <a:rPr lang="bg-BG" sz="2800" dirty="0"/>
              <a:t>ва, защото е бавно</a:t>
            </a:r>
          </a:p>
          <a:p>
            <a:pPr lvl="1"/>
            <a:r>
              <a:rPr lang="bg-BG" sz="2400" dirty="0"/>
              <a:t>Води до фрагментация</a:t>
            </a:r>
          </a:p>
          <a:p>
            <a:endParaRPr lang="bg-BG" sz="2800" dirty="0"/>
          </a:p>
          <a:p>
            <a:pPr lvl="1"/>
            <a:endParaRPr lang="bg-BG" sz="2400" dirty="0"/>
          </a:p>
          <a:p>
            <a:pPr lvl="1"/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2170768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GC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/>
              <a:t>Изключително сложен</a:t>
            </a:r>
            <a:endParaRPr lang="en-US" sz="2800" dirty="0"/>
          </a:p>
          <a:p>
            <a:pPr lvl="1"/>
            <a:r>
              <a:rPr lang="en-US" sz="2400" dirty="0">
                <a:hlinkClick r:id="rId3"/>
              </a:rPr>
              <a:t>gc.cpp</a:t>
            </a:r>
            <a:r>
              <a:rPr lang="en-US" sz="2400" dirty="0"/>
              <a:t> file: </a:t>
            </a:r>
            <a:r>
              <a:rPr lang="en-US" dirty="0"/>
              <a:t>1.2 MB, 39K lines, 40 contributors</a:t>
            </a:r>
          </a:p>
          <a:p>
            <a:r>
              <a:rPr lang="en-US" sz="2800" dirty="0"/>
              <a:t>Dedicated engineer in the .NET team (</a:t>
            </a:r>
            <a:r>
              <a:rPr lang="en-US" sz="2800" dirty="0">
                <a:hlinkClick r:id="rId4"/>
              </a:rPr>
              <a:t>Maoni Stephens</a:t>
            </a:r>
            <a:r>
              <a:rPr lang="en-US" sz="2800" dirty="0"/>
              <a:t>)</a:t>
            </a:r>
          </a:p>
          <a:p>
            <a:pPr lvl="1"/>
            <a:r>
              <a:rPr lang="bg-BG" sz="2400" dirty="0"/>
              <a:t>Активна разработка, новости във всяка версия</a:t>
            </a:r>
          </a:p>
          <a:p>
            <a:r>
              <a:rPr lang="bg-BG" sz="2800" dirty="0"/>
              <a:t>Доста настройки</a:t>
            </a:r>
          </a:p>
          <a:p>
            <a:pPr lvl="1"/>
            <a:r>
              <a:rPr lang="en-US" sz="2400" b="1" dirty="0"/>
              <a:t>Workstation</a:t>
            </a:r>
            <a:r>
              <a:rPr lang="en-US" sz="2400" dirty="0"/>
              <a:t> vs. server mode</a:t>
            </a:r>
          </a:p>
          <a:p>
            <a:pPr lvl="1"/>
            <a:r>
              <a:rPr lang="en-US" sz="2400" b="1" dirty="0"/>
              <a:t>Background (concurrent)</a:t>
            </a:r>
            <a:r>
              <a:rPr lang="en-US" sz="2400" dirty="0"/>
              <a:t> mode</a:t>
            </a:r>
          </a:p>
          <a:p>
            <a:r>
              <a:rPr lang="en-US" sz="2800" dirty="0"/>
              <a:t>GCSettings class</a:t>
            </a:r>
          </a:p>
          <a:p>
            <a:pPr lvl="1"/>
            <a:r>
              <a:rPr lang="en-US" sz="2400" dirty="0"/>
              <a:t>Manual LOH compacting</a:t>
            </a:r>
          </a:p>
          <a:p>
            <a:pPr lvl="1"/>
            <a:r>
              <a:rPr lang="en-US" sz="2400" dirty="0"/>
              <a:t>Latency modes</a:t>
            </a:r>
            <a:endParaRPr lang="bg-BG" sz="2400" dirty="0"/>
          </a:p>
          <a:p>
            <a:pPr lvl="1"/>
            <a:endParaRPr lang="bg-BG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6E8C3-F95E-4CB7-AA04-192D24E2C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2215"/>
            <a:ext cx="5410200" cy="3190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5D1B6-C280-4970-9D9D-1C1DAE97C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758" y="183642"/>
            <a:ext cx="19145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7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5338" y="2828839"/>
            <a:ext cx="7434262" cy="1200329"/>
          </a:xfrm>
        </p:spPr>
        <p:txBody>
          <a:bodyPr/>
          <a:lstStyle/>
          <a:p>
            <a:r>
              <a:rPr lang="bg-BG" dirty="0"/>
              <a:t>Видове проблеми с паметта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leaks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/>
              <a:t>При истинските </a:t>
            </a:r>
            <a:r>
              <a:rPr lang="en-US" sz="2800" dirty="0"/>
              <a:t>memory leaks (</a:t>
            </a:r>
            <a:r>
              <a:rPr lang="bg-BG" sz="2800" dirty="0"/>
              <a:t>например в </a:t>
            </a:r>
            <a:r>
              <a:rPr lang="en-US" sz="2800" dirty="0"/>
              <a:t>C++) </a:t>
            </a:r>
            <a:r>
              <a:rPr lang="bg-BG" sz="2800" dirty="0"/>
              <a:t>имаме заета памет, която е недостъпна (ама наистина)</a:t>
            </a:r>
            <a:endParaRPr lang="en-US" sz="2800" dirty="0"/>
          </a:p>
          <a:p>
            <a:r>
              <a:rPr lang="bg-BG" sz="2800" dirty="0"/>
              <a:t>В </a:t>
            </a:r>
            <a:r>
              <a:rPr lang="en-US" sz="2800" dirty="0"/>
              <a:t>.NET </a:t>
            </a:r>
            <a:r>
              <a:rPr lang="bg-BG" sz="2800" dirty="0"/>
              <a:t>„истински“ </a:t>
            </a:r>
            <a:r>
              <a:rPr lang="en-US" sz="2800" dirty="0"/>
              <a:t>memory leaks </a:t>
            </a:r>
            <a:r>
              <a:rPr lang="bg-BG" sz="2800" dirty="0"/>
              <a:t>няма</a:t>
            </a:r>
          </a:p>
          <a:p>
            <a:pPr lvl="1"/>
            <a:r>
              <a:rPr lang="en-US" sz="2400" dirty="0"/>
              <a:t>GC </a:t>
            </a:r>
            <a:r>
              <a:rPr lang="bg-BG" sz="2400" dirty="0"/>
              <a:t>винаги събира цялата неизползвана памет</a:t>
            </a:r>
          </a:p>
          <a:p>
            <a:r>
              <a:rPr lang="bg-BG" sz="2800" dirty="0"/>
              <a:t>Проблемът е, че ние „заблуждаваме“ </a:t>
            </a:r>
            <a:r>
              <a:rPr lang="en-US" sz="2800" dirty="0"/>
              <a:t>GC</a:t>
            </a:r>
            <a:r>
              <a:rPr lang="bg-BG" sz="2800" dirty="0"/>
              <a:t>,</a:t>
            </a:r>
            <a:r>
              <a:rPr lang="en-US" sz="2800" dirty="0"/>
              <a:t> </a:t>
            </a:r>
            <a:r>
              <a:rPr lang="bg-BG" sz="2800" dirty="0"/>
              <a:t>че паметта ни трябва</a:t>
            </a:r>
          </a:p>
        </p:txBody>
      </p:sp>
    </p:spTree>
    <p:extLst>
      <p:ext uri="{BB962C8B-B14F-4D97-AF65-F5344CB8AC3E}">
        <p14:creationId xmlns:p14="http://schemas.microsoft.com/office/powerpoint/2010/main" val="185684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DEA5701-AE43-49A1-8BF4-237EFE2EFC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48" y="45322"/>
            <a:ext cx="4094018" cy="67249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AE2BCF-6DF9-4FE8-8D4A-F89A83DC84FC}"/>
              </a:ext>
            </a:extLst>
          </p:cNvPr>
          <p:cNvSpPr txBox="1"/>
          <p:nvPr/>
        </p:nvSpPr>
        <p:spPr bwMode="auto">
          <a:xfrm>
            <a:off x="256736" y="6584362"/>
            <a:ext cx="474960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1000" i="0" dirty="0">
                <a:hlinkClick r:id="rId4"/>
              </a:rPr>
              <a:t>http://geekandpoke.typepad.com/geekandpoke/2010/05/simply-explained.html</a:t>
            </a:r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390224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DAE2BCF-6DF9-4FE8-8D4A-F89A83DC84FC}"/>
              </a:ext>
            </a:extLst>
          </p:cNvPr>
          <p:cNvSpPr txBox="1"/>
          <p:nvPr/>
        </p:nvSpPr>
        <p:spPr bwMode="auto">
          <a:xfrm>
            <a:off x="256736" y="6584362"/>
            <a:ext cx="474960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1000" i="0" dirty="0">
                <a:hlinkClick r:id="rId3"/>
              </a:rPr>
              <a:t>http://lmgtfy.com/</a:t>
            </a:r>
            <a:endParaRPr lang="en-US" sz="1000" i="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8952D7-C520-4242-9945-7919832B6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87" y="1814513"/>
            <a:ext cx="8553450" cy="3228975"/>
          </a:xfrm>
        </p:spPr>
      </p:pic>
    </p:spTree>
    <p:extLst>
      <p:ext uri="{BB962C8B-B14F-4D97-AF65-F5344CB8AC3E}">
        <p14:creationId xmlns:p14="http://schemas.microsoft.com/office/powerpoint/2010/main" val="3200889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A1CAA6-EF8A-449A-A477-FCC5220FF9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1524000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157020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 мен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7814" y="1200154"/>
            <a:ext cx="6281898" cy="5172075"/>
          </a:xfrm>
        </p:spPr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bg-BG" sz="2800" dirty="0"/>
              <a:t>Борислав Иванов</a:t>
            </a:r>
          </a:p>
          <a:p>
            <a:pPr>
              <a:lnSpc>
                <a:spcPct val="125000"/>
              </a:lnSpc>
              <a:spcAft>
                <a:spcPts val="900"/>
              </a:spcAft>
            </a:pPr>
            <a:r>
              <a:rPr lang="en-US" sz="2800" dirty="0"/>
              <a:t>Technical lead &amp; manager </a:t>
            </a:r>
            <a:r>
              <a:rPr lang="bg-BG" sz="2800" dirty="0"/>
              <a:t>на екипи</a:t>
            </a:r>
            <a:r>
              <a:rPr lang="bg-BG" dirty="0"/>
              <a:t> в  </a:t>
            </a:r>
          </a:p>
          <a:p>
            <a:pPr>
              <a:spcAft>
                <a:spcPts val="900"/>
              </a:spcAft>
            </a:pPr>
            <a:r>
              <a:rPr lang="bg-BG" sz="2800" dirty="0"/>
              <a:t>Занимавам се с </a:t>
            </a:r>
            <a:r>
              <a:rPr lang="en-US" sz="2800" dirty="0"/>
              <a:t>.NET </a:t>
            </a:r>
            <a:r>
              <a:rPr lang="bg-BG" dirty="0"/>
              <a:t>от 15 </a:t>
            </a:r>
            <a:r>
              <a:rPr lang="bg-BG" sz="2800" dirty="0"/>
              <a:t>г.</a:t>
            </a:r>
          </a:p>
          <a:p>
            <a:pPr lvl="1">
              <a:spcAft>
                <a:spcPts val="900"/>
              </a:spcAft>
            </a:pPr>
            <a:r>
              <a:rPr lang="bg-BG" dirty="0"/>
              <a:t>Професионално от над 10 години</a:t>
            </a:r>
            <a:endParaRPr lang="en-US" dirty="0"/>
          </a:p>
          <a:p>
            <a:pPr>
              <a:spcAft>
                <a:spcPts val="900"/>
              </a:spcAft>
            </a:pPr>
            <a:r>
              <a:rPr lang="en-US" dirty="0"/>
              <a:t>bsivanov @ </a:t>
            </a:r>
          </a:p>
          <a:p>
            <a:pPr>
              <a:spcAft>
                <a:spcPts val="900"/>
              </a:spcAft>
            </a:pPr>
            <a:endParaRPr lang="en-US" dirty="0"/>
          </a:p>
          <a:p>
            <a:pPr>
              <a:spcAft>
                <a:spcPts val="900"/>
              </a:spcAft>
            </a:pPr>
            <a:r>
              <a:rPr lang="en-US" dirty="0"/>
              <a:t> </a:t>
            </a:r>
          </a:p>
          <a:p>
            <a:pPr>
              <a:spcAft>
                <a:spcPts val="900"/>
              </a:spcAft>
            </a:pPr>
            <a:endParaRPr lang="en-US" dirty="0"/>
          </a:p>
          <a:p>
            <a:pPr>
              <a:spcAft>
                <a:spcPts val="900"/>
              </a:spcAft>
            </a:pPr>
            <a:endParaRPr lang="en-US" dirty="0"/>
          </a:p>
          <a:p>
            <a:pPr>
              <a:spcAft>
                <a:spcPts val="900"/>
              </a:spcAft>
            </a:pPr>
            <a:endParaRPr lang="bg-BG" dirty="0"/>
          </a:p>
          <a:p>
            <a:pPr>
              <a:spcAft>
                <a:spcPts val="900"/>
              </a:spcAft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47002-B49B-4330-A62A-F0AD143C23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14" y="2471387"/>
            <a:ext cx="3549116" cy="53957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72F704-50D9-4C8F-84CF-5E885F5E3F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4692" y="4455525"/>
            <a:ext cx="457200" cy="457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C8BB1DC-C23C-46CE-BF2E-15A6F03852F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7430" y="4456751"/>
            <a:ext cx="457200" cy="457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DB2B989-A9AA-4C99-81C6-AD61533AFB7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1196" y="4456751"/>
            <a:ext cx="457200" cy="457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F62C0FD-AC5C-41FA-83ED-36239696A51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8458" y="4456751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5418826-AA68-4767-B3E5-42982199795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43950" y="5701970"/>
            <a:ext cx="548640" cy="54864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99FC9-83C9-4438-BF91-C3D1CE8E91C2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17872" y="5701970"/>
            <a:ext cx="548640" cy="54864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EB63DF5-D5AF-4A17-94FB-62E5BA25BD93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91794" y="5703437"/>
            <a:ext cx="548640" cy="54864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7C53D34-38FB-4E46-837B-058B47D2551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0028" y="5701970"/>
            <a:ext cx="548640" cy="54864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443FE79-DA16-4CC8-BCCD-CC6A196DECDA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22224" y="4411031"/>
            <a:ext cx="548640" cy="548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697EAB-B66F-45BE-BFE4-12365FB8118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051" y="488363"/>
            <a:ext cx="3754454" cy="375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1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27DD845-E7ED-41A7-98B3-0D157C8E19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1524000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913793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AD3E4AC-88EF-401C-87E3-84CEDACA40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12" y="1566863"/>
            <a:ext cx="5715000" cy="3724275"/>
          </a:xfrm>
        </p:spPr>
      </p:pic>
    </p:spTree>
    <p:extLst>
      <p:ext uri="{BB962C8B-B14F-4D97-AF65-F5344CB8AC3E}">
        <p14:creationId xmlns:p14="http://schemas.microsoft.com/office/powerpoint/2010/main" val="203703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leaks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Retention path-</a:t>
            </a:r>
            <a:r>
              <a:rPr lang="bg-BG" sz="2800" dirty="0"/>
              <a:t>а на обектите</a:t>
            </a:r>
            <a:r>
              <a:rPr lang="en-US" sz="2800" dirty="0"/>
              <a:t> </a:t>
            </a:r>
            <a:r>
              <a:rPr lang="bg-BG" sz="2800" dirty="0"/>
              <a:t>е „верижката“ от референции, която ги държи живи</a:t>
            </a:r>
          </a:p>
          <a:p>
            <a:pPr lvl="1"/>
            <a:r>
              <a:rPr lang="bg-BG" sz="2400" dirty="0"/>
              <a:t>Изследваме го</a:t>
            </a:r>
          </a:p>
          <a:p>
            <a:r>
              <a:rPr lang="bg-BG" sz="2800" dirty="0"/>
              <a:t>Правим </a:t>
            </a:r>
            <a:r>
              <a:rPr lang="en-US" sz="2800" dirty="0"/>
              <a:t>snapshot </a:t>
            </a:r>
            <a:r>
              <a:rPr lang="bg-BG" sz="2800" dirty="0"/>
              <a:t>с </a:t>
            </a:r>
            <a:r>
              <a:rPr lang="en-US" sz="2800" dirty="0"/>
              <a:t>memory profiler</a:t>
            </a:r>
            <a:endParaRPr lang="bg-BG" sz="2800" dirty="0"/>
          </a:p>
          <a:p>
            <a:pPr lvl="1"/>
            <a:r>
              <a:rPr lang="bg-BG" sz="2400" dirty="0"/>
              <a:t>Или два-три, и ги сравняваме, ако искаме да разберем кои са проблемните обекти</a:t>
            </a:r>
          </a:p>
          <a:p>
            <a:r>
              <a:rPr lang="bg-BG" sz="2800" dirty="0"/>
              <a:t>Най-често става въпрос за регистрации в статични колекции, или</a:t>
            </a:r>
            <a:r>
              <a:rPr lang="en-US" sz="2800" dirty="0"/>
              <a:t> </a:t>
            </a:r>
            <a:r>
              <a:rPr lang="bg-BG" sz="2800" dirty="0"/>
              <a:t>неразкачени </a:t>
            </a:r>
            <a:r>
              <a:rPr lang="en-US" sz="2800" dirty="0"/>
              <a:t>event handlers</a:t>
            </a:r>
            <a:r>
              <a:rPr lang="bg-BG" sz="2800" dirty="0"/>
              <a:t> към обекти с дълъг живот</a:t>
            </a:r>
          </a:p>
          <a:p>
            <a:r>
              <a:rPr lang="bg-BG" sz="2800" dirty="0"/>
              <a:t>Демо?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A8537-53C3-4141-B764-83A2CA449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81" y="5117015"/>
            <a:ext cx="4839375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7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leaks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FYI: WPF </a:t>
            </a:r>
            <a:r>
              <a:rPr lang="bg-BG" sz="2800" dirty="0"/>
              <a:t>е пълен с лесни за отключване </a:t>
            </a:r>
            <a:r>
              <a:rPr lang="en-US" sz="2800" dirty="0"/>
              <a:t>leak-</a:t>
            </a:r>
            <a:r>
              <a:rPr lang="bg-BG" sz="2800" dirty="0"/>
              <a:t>ове</a:t>
            </a:r>
          </a:p>
          <a:p>
            <a:pPr lvl="1"/>
            <a:r>
              <a:rPr lang="en-US" sz="2400" dirty="0"/>
              <a:t>Binding/collection binding leak</a:t>
            </a:r>
            <a:endParaRPr lang="bg-BG" sz="2400" dirty="0"/>
          </a:p>
          <a:p>
            <a:pPr lvl="2"/>
            <a:r>
              <a:rPr lang="bg-BG" sz="2400" dirty="0"/>
              <a:t>Демо?</a:t>
            </a:r>
            <a:endParaRPr lang="en-US" sz="2400" dirty="0"/>
          </a:p>
          <a:p>
            <a:pPr lvl="1"/>
            <a:r>
              <a:rPr lang="en-US" sz="2400" dirty="0"/>
              <a:t>x:Name leak</a:t>
            </a:r>
          </a:p>
          <a:p>
            <a:pPr lvl="1"/>
            <a:r>
              <a:rPr lang="en-US" sz="2400" dirty="0"/>
              <a:t>DispatcherTimer memory leak</a:t>
            </a:r>
            <a:endParaRPr lang="en-US" sz="2800" dirty="0"/>
          </a:p>
          <a:p>
            <a:pPr lvl="1"/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400572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leaks – </a:t>
            </a:r>
            <a:r>
              <a:rPr lang="bg-BG" dirty="0"/>
              <a:t>генерално решение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pPr lvl="1"/>
            <a:endParaRPr lang="bg-BG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1F300E-FBDE-43B8-9BBC-5D0ABC78F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69" y="2137572"/>
            <a:ext cx="5314286" cy="2582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55BB7-AD44-4F55-B254-86858B81BF63}"/>
              </a:ext>
            </a:extLst>
          </p:cNvPr>
          <p:cNvSpPr txBox="1"/>
          <p:nvPr/>
        </p:nvSpPr>
        <p:spPr bwMode="auto">
          <a:xfrm>
            <a:off x="256736" y="6584362"/>
            <a:ext cx="474960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1000" i="0" dirty="0">
                <a:hlinkClick r:id="rId4"/>
              </a:rPr>
              <a:t>https://xkcd.com/1495/</a:t>
            </a:r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2041869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  <a:r>
              <a:rPr lang="bg-BG" dirty="0"/>
              <a:t> </a:t>
            </a:r>
            <a:r>
              <a:rPr lang="en-US" dirty="0"/>
              <a:t>leaks - </a:t>
            </a:r>
            <a:r>
              <a:rPr lang="bg-BG" dirty="0"/>
              <a:t>превенция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/>
              <a:t>Разкачаме </a:t>
            </a:r>
            <a:r>
              <a:rPr lang="en-US" sz="2800" dirty="0"/>
              <a:t>event handler</a:t>
            </a:r>
            <a:r>
              <a:rPr lang="bg-BG" sz="2800" dirty="0"/>
              <a:t>-ите</a:t>
            </a:r>
          </a:p>
          <a:p>
            <a:pPr lvl="1"/>
            <a:r>
              <a:rPr lang="bg-BG" sz="2400" dirty="0"/>
              <a:t>Когато </a:t>
            </a:r>
            <a:r>
              <a:rPr lang="en-US" sz="2400" dirty="0"/>
              <a:t>event source-</a:t>
            </a:r>
            <a:r>
              <a:rPr lang="bg-BG" sz="2400" dirty="0"/>
              <a:t>а е с по-дълъг живот</a:t>
            </a:r>
          </a:p>
          <a:p>
            <a:r>
              <a:rPr lang="bg-BG" sz="2800" dirty="0"/>
              <a:t>Внимаваме с </a:t>
            </a:r>
            <a:r>
              <a:rPr lang="en-US" sz="2800" dirty="0"/>
              <a:t>all things static</a:t>
            </a:r>
          </a:p>
          <a:p>
            <a:pPr lvl="1"/>
            <a:r>
              <a:rPr lang="bg-BG" sz="2400" dirty="0"/>
              <a:t>Статичните обекти живеят живеят до края на </a:t>
            </a:r>
            <a:r>
              <a:rPr lang="en-US" sz="2400" dirty="0"/>
              <a:t>AppDomain-</a:t>
            </a:r>
            <a:r>
              <a:rPr lang="bg-BG" sz="2400" dirty="0"/>
              <a:t>а</a:t>
            </a:r>
          </a:p>
          <a:p>
            <a:endParaRPr lang="en-US" sz="2800" dirty="0"/>
          </a:p>
          <a:p>
            <a:pPr lvl="1"/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893150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memory</a:t>
            </a:r>
            <a:r>
              <a:rPr lang="bg-BG" dirty="0"/>
              <a:t> </a:t>
            </a:r>
            <a:r>
              <a:rPr lang="en-US" dirty="0"/>
              <a:t>traffic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/>
              <a:t>Голямо заделяне и освобождаване на обекти</a:t>
            </a:r>
            <a:endParaRPr lang="en-US" sz="2800" dirty="0"/>
          </a:p>
          <a:p>
            <a:r>
              <a:rPr lang="bg-BG" sz="2800" dirty="0"/>
              <a:t>Проявява се като </a:t>
            </a:r>
            <a:r>
              <a:rPr lang="en-US" sz="2800" dirty="0"/>
              <a:t>performance </a:t>
            </a:r>
            <a:r>
              <a:rPr lang="bg-BG" sz="2800" dirty="0"/>
              <a:t>проблем</a:t>
            </a:r>
          </a:p>
          <a:p>
            <a:pPr lvl="1"/>
            <a:r>
              <a:rPr lang="bg-BG" sz="2400" dirty="0"/>
              <a:t>Може да се хване се с </a:t>
            </a:r>
            <a:r>
              <a:rPr lang="en-US" sz="2400" dirty="0"/>
              <a:t>performance profiler</a:t>
            </a:r>
          </a:p>
          <a:p>
            <a:r>
              <a:rPr lang="bg-BG" sz="2800" dirty="0"/>
              <a:t>Първо трябва да се убедим, че този трафик наистина е проблемен</a:t>
            </a:r>
          </a:p>
          <a:p>
            <a:pPr lvl="1"/>
            <a:r>
              <a:rPr lang="bg-BG" sz="2400" dirty="0"/>
              <a:t>Някои фиксове водят до по-грозен код</a:t>
            </a:r>
            <a:endParaRPr lang="en-US" sz="2400" dirty="0"/>
          </a:p>
          <a:p>
            <a:endParaRPr lang="bg-BG" sz="2800" dirty="0"/>
          </a:p>
          <a:p>
            <a:endParaRPr lang="en-US" sz="2800" dirty="0"/>
          </a:p>
          <a:p>
            <a:pPr lvl="1"/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419517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BA848-7379-44D1-80FD-93BABBD8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memory</a:t>
            </a:r>
            <a:r>
              <a:rPr lang="bg-BG" dirty="0"/>
              <a:t> </a:t>
            </a:r>
            <a:r>
              <a:rPr lang="en-US" dirty="0"/>
              <a:t>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C1867-14A8-4F59-A8D4-4CFA98362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Boxing</a:t>
            </a:r>
          </a:p>
          <a:p>
            <a:pPr lvl="1"/>
            <a:r>
              <a:rPr lang="bg-BG" dirty="0"/>
              <a:t>Симптоп: трафик на примитивни типове (демо?)</a:t>
            </a:r>
            <a:endParaRPr lang="en-US" dirty="0"/>
          </a:p>
          <a:p>
            <a:r>
              <a:rPr lang="en-US" dirty="0"/>
              <a:t>Concatenating strings</a:t>
            </a:r>
          </a:p>
          <a:p>
            <a:pPr lvl="1"/>
            <a:r>
              <a:rPr lang="bg-BG" dirty="0"/>
              <a:t>Симптоп: трафик на стрингове, създадени от </a:t>
            </a:r>
            <a:r>
              <a:rPr lang="en-US" dirty="0" err="1">
                <a:latin typeface="Consolas" panose="020B0609020204030204" pitchFamily="49" charset="0"/>
              </a:rPr>
              <a:t>String.Concat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Resizing collections</a:t>
            </a:r>
          </a:p>
          <a:p>
            <a:pPr lvl="1"/>
            <a:r>
              <a:rPr lang="bg-BG" dirty="0"/>
              <a:t>Симптоп: трафик на големи масиви, от </a:t>
            </a:r>
            <a:r>
              <a:rPr lang="en-US" dirty="0"/>
              <a:t>internal </a:t>
            </a:r>
            <a:r>
              <a:rPr lang="bg-BG" dirty="0"/>
              <a:t>методи на </a:t>
            </a:r>
            <a:r>
              <a:rPr lang="en-US" dirty="0"/>
              <a:t>built-in</a:t>
            </a:r>
            <a:r>
              <a:rPr lang="bg-BG" dirty="0"/>
              <a:t> колекциите</a:t>
            </a:r>
            <a:r>
              <a:rPr lang="en-US" dirty="0"/>
              <a:t>, e.g. </a:t>
            </a:r>
            <a:r>
              <a:rPr lang="en-US" dirty="0">
                <a:latin typeface="Consolas" panose="020B0609020204030204" pitchFamily="49" charset="0"/>
              </a:rPr>
              <a:t>List&lt;&gt;(</a:t>
            </a:r>
            <a:r>
              <a:rPr lang="en-US" dirty="0" err="1">
                <a:latin typeface="Consolas" panose="020B0609020204030204" pitchFamily="49" charset="0"/>
              </a:rPr>
              <a:t>HashSet</a:t>
            </a:r>
            <a:r>
              <a:rPr lang="en-US" dirty="0">
                <a:latin typeface="Consolas" panose="020B0609020204030204" pitchFamily="49" charset="0"/>
              </a:rPr>
              <a:t>&lt;&gt;).</a:t>
            </a:r>
            <a:r>
              <a:rPr lang="en-US" dirty="0" err="1">
                <a:latin typeface="Consolas" panose="020B0609020204030204" pitchFamily="49" charset="0"/>
              </a:rPr>
              <a:t>SetCapacity</a:t>
            </a:r>
            <a:endParaRPr lang="bg-BG" dirty="0">
              <a:latin typeface="Consolas" panose="020B0609020204030204" pitchFamily="49" charset="0"/>
            </a:endParaRPr>
          </a:p>
          <a:p>
            <a:pPr lvl="1"/>
            <a:r>
              <a:rPr lang="bg-BG" dirty="0"/>
              <a:t>Лечение: използваме конструктор с капацитет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3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5880-96EE-4195-9B83-1D8D1390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memory</a:t>
            </a:r>
            <a:r>
              <a:rPr lang="bg-BG" dirty="0"/>
              <a:t> </a:t>
            </a:r>
            <a:r>
              <a:rPr lang="en-US" dirty="0"/>
              <a:t>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87FC-B857-4306-B496-261095560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Извикване на методи с променлив брой аргументи 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Симптом: трафик на много на брой малки масиви</a:t>
            </a:r>
          </a:p>
          <a:p>
            <a:pPr lvl="2"/>
            <a:r>
              <a:rPr lang="bg-BG" dirty="0"/>
              <a:t>Лечение: </a:t>
            </a:r>
            <a:r>
              <a:rPr lang="en-US" dirty="0"/>
              <a:t>overloads </a:t>
            </a:r>
            <a:r>
              <a:rPr lang="bg-BG" dirty="0"/>
              <a:t>с точния брой аргументи</a:t>
            </a:r>
          </a:p>
          <a:p>
            <a:pPr lvl="1"/>
            <a:r>
              <a:rPr lang="bg-BG" dirty="0"/>
              <a:t>Демо?</a:t>
            </a:r>
          </a:p>
          <a:p>
            <a:r>
              <a:rPr lang="en-US" dirty="0"/>
              <a:t>Enumerating</a:t>
            </a:r>
            <a:r>
              <a:rPr lang="bg-BG" dirty="0"/>
              <a:t> </a:t>
            </a:r>
            <a:r>
              <a:rPr lang="en-US" dirty="0" err="1"/>
              <a:t>IEnumerable</a:t>
            </a:r>
            <a:r>
              <a:rPr lang="en-US" dirty="0"/>
              <a:t> collections</a:t>
            </a:r>
            <a:endParaRPr lang="bg-BG" dirty="0"/>
          </a:p>
          <a:p>
            <a:pPr lvl="1"/>
            <a:r>
              <a:rPr lang="bg-BG" dirty="0"/>
              <a:t>Създава се итератор при всяко енумериране</a:t>
            </a:r>
          </a:p>
          <a:p>
            <a:pPr lvl="1"/>
            <a:r>
              <a:rPr lang="bg-BG" dirty="0"/>
              <a:t>Симптом: трафик на </a:t>
            </a:r>
            <a:r>
              <a:rPr lang="en-US" dirty="0" err="1"/>
              <a:t>List+Enumerator</a:t>
            </a:r>
            <a:r>
              <a:rPr lang="bg-BG" dirty="0"/>
              <a:t> обекти</a:t>
            </a:r>
            <a:endParaRPr lang="en-US" dirty="0"/>
          </a:p>
          <a:p>
            <a:pPr lvl="1"/>
            <a:r>
              <a:rPr lang="bg-BG" dirty="0"/>
              <a:t>Лечение: замяна на </a:t>
            </a:r>
            <a:r>
              <a:rPr lang="en-US" dirty="0"/>
              <a:t>I</a:t>
            </a:r>
            <a:r>
              <a:rPr lang="bg-BG" dirty="0"/>
              <a:t>Е</a:t>
            </a:r>
            <a:r>
              <a:rPr lang="en-US" dirty="0"/>
              <a:t>numerable&lt;T&gt; </a:t>
            </a:r>
            <a:r>
              <a:rPr lang="bg-BG" dirty="0"/>
              <a:t>с </a:t>
            </a:r>
            <a:r>
              <a:rPr lang="en-US" dirty="0"/>
              <a:t>List&lt;T&gt;</a:t>
            </a:r>
          </a:p>
        </p:txBody>
      </p:sp>
    </p:spTree>
    <p:extLst>
      <p:ext uri="{BB962C8B-B14F-4D97-AF65-F5344CB8AC3E}">
        <p14:creationId xmlns:p14="http://schemas.microsoft.com/office/powerpoint/2010/main" val="3532031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685-50FD-4448-8B7D-299AA5C8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memory</a:t>
            </a:r>
            <a:r>
              <a:rPr lang="bg-BG" dirty="0"/>
              <a:t> </a:t>
            </a:r>
            <a:r>
              <a:rPr lang="en-US" dirty="0"/>
              <a:t>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26F62-1B7F-44E6-B5C7-644FD2655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Lambda expressions with closures</a:t>
            </a:r>
          </a:p>
          <a:p>
            <a:pPr lvl="1"/>
            <a:r>
              <a:rPr lang="bg-BG" dirty="0"/>
              <a:t>Голям трафик на автоматично генерирани класове, </a:t>
            </a:r>
            <a:r>
              <a:rPr lang="en-US" dirty="0"/>
              <a:t>e.g. …+</a:t>
            </a:r>
            <a:r>
              <a:rPr lang="en-US" dirty="0" err="1"/>
              <a:t>c__DisplayClass</a:t>
            </a:r>
            <a:endParaRPr lang="en-US" dirty="0"/>
          </a:p>
          <a:p>
            <a:pPr lvl="1"/>
            <a:r>
              <a:rPr lang="bg-BG" dirty="0"/>
              <a:t>Трябва да избягваме ламбди с </a:t>
            </a:r>
            <a:r>
              <a:rPr lang="en-US" dirty="0"/>
              <a:t>closures </a:t>
            </a:r>
            <a:r>
              <a:rPr lang="bg-BG" dirty="0"/>
              <a:t>в </a:t>
            </a:r>
            <a:r>
              <a:rPr lang="en-US" dirty="0"/>
              <a:t>hot paths</a:t>
            </a:r>
            <a:endParaRPr lang="bg-BG" dirty="0"/>
          </a:p>
          <a:p>
            <a:pPr lvl="1"/>
            <a:r>
              <a:rPr lang="bg-BG" dirty="0"/>
              <a:t>Демо?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29674-33CE-4844-9242-E7FEFB8FB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28" y="3174161"/>
            <a:ext cx="3125660" cy="312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3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5A79A34-7C79-413C-8BEA-1B6BA2B1C9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488362"/>
            <a:ext cx="4572000" cy="6096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6737" y="488362"/>
            <a:ext cx="10948387" cy="590931"/>
          </a:xfrm>
        </p:spPr>
        <p:txBody>
          <a:bodyPr/>
          <a:lstStyle/>
          <a:p>
            <a:r>
              <a:rPr lang="en-US" dirty="0"/>
              <a:t>Flashback 2003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DCC80-311A-4B42-A587-429FD12A9118}"/>
              </a:ext>
            </a:extLst>
          </p:cNvPr>
          <p:cNvSpPr txBox="1"/>
          <p:nvPr/>
        </p:nvSpPr>
        <p:spPr bwMode="auto">
          <a:xfrm>
            <a:off x="256737" y="6584362"/>
            <a:ext cx="34442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bg-BG" sz="1000" i="0" dirty="0"/>
              <a:t>Светлин Наков, ФМИ, София, 2003(?)</a:t>
            </a:r>
            <a:r>
              <a:rPr lang="en-US" sz="1000" i="0" dirty="0"/>
              <a:t>,</a:t>
            </a:r>
            <a:r>
              <a:rPr lang="bg-BG" sz="1000" i="0" dirty="0"/>
              <a:t> </a:t>
            </a:r>
            <a:r>
              <a:rPr lang="en-US" sz="1000" i="0" dirty="0">
                <a:hlinkClick r:id="rId4"/>
              </a:rPr>
              <a:t>facebook</a:t>
            </a:r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3397963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15F2D-BC45-432F-86BE-AB5727B5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memory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96EB8-2326-410D-831B-BED3B0F79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LINQ queries in hot paths</a:t>
            </a:r>
          </a:p>
          <a:p>
            <a:pPr lvl="1"/>
            <a:r>
              <a:rPr lang="bg-BG" dirty="0"/>
              <a:t>Отново може се създава итератор при всяко извикване</a:t>
            </a:r>
          </a:p>
          <a:p>
            <a:pPr lvl="1"/>
            <a:r>
              <a:rPr lang="bg-BG" dirty="0"/>
              <a:t>Отново може да се инстанцира </a:t>
            </a:r>
            <a:r>
              <a:rPr lang="en-US" dirty="0"/>
              <a:t>closure class</a:t>
            </a:r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78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B87C-29E3-4D8A-BF1D-BA86E239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Неефективно използване на паметта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963DF-5E02-464F-A71F-8C1549FC9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„Като че ли ползваме много памет“</a:t>
            </a:r>
          </a:p>
          <a:p>
            <a:r>
              <a:rPr lang="bg-BG" dirty="0"/>
              <a:t>„Какво (по дяволите) ползва цялата тази памет?“</a:t>
            </a:r>
          </a:p>
          <a:p>
            <a:r>
              <a:rPr lang="bg-BG" dirty="0"/>
              <a:t>Изследване на доминаторите за приложението е добър подход за начало</a:t>
            </a:r>
          </a:p>
          <a:p>
            <a:r>
              <a:rPr lang="bg-BG" dirty="0"/>
              <a:t>Демо? (</a:t>
            </a:r>
            <a:r>
              <a:rPr lang="en-US" dirty="0"/>
              <a:t>Dominator chart in dotMemory)</a:t>
            </a:r>
            <a:endParaRPr lang="bg-BG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E0BFF-414C-4ABB-9CFD-19E69C070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451" y="3896714"/>
            <a:ext cx="4925112" cy="2210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1B4F2-A93E-4DA9-916D-05BAD1BEE8C9}"/>
              </a:ext>
            </a:extLst>
          </p:cNvPr>
          <p:cNvSpPr txBox="1"/>
          <p:nvPr/>
        </p:nvSpPr>
        <p:spPr bwMode="auto">
          <a:xfrm>
            <a:off x="256736" y="6584362"/>
            <a:ext cx="474960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1000" i="0" dirty="0">
                <a:hlinkClick r:id="rId4"/>
              </a:rPr>
              <a:t>https://www.jetbrains.com/help/dotmemory/Retained_by.html</a:t>
            </a:r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471166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280F-26C8-4085-B001-8E4635F9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89B78-E2A1-48B7-B7A7-2CE19C4B4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Dispose pattern</a:t>
            </a:r>
          </a:p>
          <a:p>
            <a:pPr lvl="1"/>
            <a:r>
              <a:rPr lang="en-US" dirty="0">
                <a:hlinkClick r:id="rId3"/>
              </a:rPr>
              <a:t>Fun explanation</a:t>
            </a:r>
            <a:endParaRPr lang="en-US" dirty="0"/>
          </a:p>
          <a:p>
            <a:pPr lvl="1"/>
            <a:r>
              <a:rPr lang="bg-BG" dirty="0"/>
              <a:t>Трябва да ползваме </a:t>
            </a:r>
            <a:r>
              <a:rPr lang="en-US" dirty="0"/>
              <a:t>GC.SuppressFinalize(</a:t>
            </a:r>
            <a:r>
              <a:rPr lang="en-US" b="1" dirty="0"/>
              <a:t>this</a:t>
            </a:r>
            <a:r>
              <a:rPr lang="en-US" dirty="0"/>
              <a:t>)</a:t>
            </a:r>
            <a:endParaRPr lang="bg-BG" dirty="0"/>
          </a:p>
          <a:p>
            <a:r>
              <a:rPr lang="bg-BG" dirty="0"/>
              <a:t>Неограничен кеш</a:t>
            </a:r>
          </a:p>
          <a:p>
            <a:r>
              <a:rPr lang="bg-BG" dirty="0"/>
              <a:t>Силно дуплицирани стрингове</a:t>
            </a:r>
          </a:p>
          <a:p>
            <a:pPr lvl="1"/>
            <a:r>
              <a:rPr lang="bg-BG" dirty="0"/>
              <a:t>Можем да ползваме </a:t>
            </a:r>
            <a:r>
              <a:rPr lang="en-US" dirty="0"/>
              <a:t>string.Intern</a:t>
            </a:r>
          </a:p>
          <a:p>
            <a:pPr lvl="1"/>
            <a:r>
              <a:rPr lang="en-US" dirty="0"/>
              <a:t>dotMemory </a:t>
            </a:r>
            <a:r>
              <a:rPr lang="bg-BG" dirty="0"/>
              <a:t>има автоматичен </a:t>
            </a:r>
            <a:r>
              <a:rPr lang="en-US" dirty="0"/>
              <a:t>detection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59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Интересни решения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reference &amp;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WeakReference&lt;T&gt; class</a:t>
            </a:r>
          </a:p>
          <a:p>
            <a:r>
              <a:rPr lang="es-ES" sz="2800" dirty="0"/>
              <a:t>WeakEventManager&lt;TEventSource, TEventArgs&gt; </a:t>
            </a:r>
            <a:r>
              <a:rPr lang="en-US" sz="2800" dirty="0"/>
              <a:t>class</a:t>
            </a:r>
          </a:p>
          <a:p>
            <a:pPr marL="0" indent="0">
              <a:buNone/>
            </a:pPr>
            <a:endParaRPr lang="bg-BG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WeakReference&lt;T&gt; weakReference =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WeakReference&lt;T&gt;(target);</a:t>
            </a:r>
            <a:endParaRPr lang="bg-BG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//...</a:t>
            </a:r>
            <a:endParaRPr lang="bg-BG" sz="20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(weakReference.TryGetTarget(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var o))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// Reference is alive.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4268381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3E4F-1007-4F54-9554-0EDF0F53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C187A-64E7-485F-A7D5-E52BF345A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Можем да запазим обектите</a:t>
            </a:r>
            <a:r>
              <a:rPr lang="en-US" dirty="0"/>
              <a:t> </a:t>
            </a:r>
            <a:r>
              <a:rPr lang="bg-BG" dirty="0"/>
              <a:t>за преизползване, вместо да ги връщаме на </a:t>
            </a:r>
            <a:r>
              <a:rPr lang="en-US" dirty="0"/>
              <a:t>GC</a:t>
            </a:r>
            <a:endParaRPr lang="bg-BG" dirty="0"/>
          </a:p>
          <a:p>
            <a:r>
              <a:rPr lang="bg-BG" dirty="0"/>
              <a:t>Ограничен размер на кеша</a:t>
            </a:r>
          </a:p>
          <a:p>
            <a:r>
              <a:rPr lang="en-US" dirty="0"/>
              <a:t>Reset </a:t>
            </a:r>
            <a:r>
              <a:rPr lang="bg-BG" dirty="0"/>
              <a:t>на състоянието преди връщане в </a:t>
            </a:r>
            <a:r>
              <a:rPr lang="en-US" dirty="0"/>
              <a:t>pool-</a:t>
            </a:r>
            <a:r>
              <a:rPr lang="bg-BG" dirty="0"/>
              <a:t>а</a:t>
            </a:r>
            <a:endParaRPr lang="en-US" dirty="0"/>
          </a:p>
          <a:p>
            <a:r>
              <a:rPr lang="en-US" dirty="0"/>
              <a:t>Pooling sample implementation in the demo code</a:t>
            </a:r>
            <a:endParaRPr lang="bg-BG" dirty="0"/>
          </a:p>
          <a:p>
            <a:r>
              <a:rPr lang="bg-BG" dirty="0"/>
              <a:t>Най-просто</a:t>
            </a:r>
            <a:r>
              <a:rPr lang="en-US" dirty="0"/>
              <a:t> pool-</a:t>
            </a:r>
            <a:r>
              <a:rPr lang="bg-BG" dirty="0"/>
              <a:t>ване</a:t>
            </a:r>
          </a:p>
          <a:p>
            <a:pPr lvl="1"/>
            <a:r>
              <a:rPr lang="en-US" dirty="0"/>
              <a:t>Cache </a:t>
            </a:r>
            <a:r>
              <a:rPr lang="bg-BG" dirty="0"/>
              <a:t>с размер 1 (демо?)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88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FC96-7C98-4659-942C-3F5B570D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ArrayPool&lt;T&gt;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E9C5-CE0C-4CD6-B115-C34CABB1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System.Buffers </a:t>
            </a:r>
            <a:r>
              <a:rPr lang="en-US" dirty="0"/>
              <a:t>NuGet package from Microsoft</a:t>
            </a:r>
          </a:p>
          <a:p>
            <a:r>
              <a:rPr lang="en-US" dirty="0"/>
              <a:t>Large arrays (strings)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07176-511C-4428-A747-9BD4E8BA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57" y="2322195"/>
            <a:ext cx="107061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45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27830-02EE-46AB-8D9D-5C82DB67E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RecyclableMemoryStream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E9224-50D5-4001-B570-C2C29A0C7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Microsoft.IO.RecyclableMemoryStream</a:t>
            </a:r>
            <a:r>
              <a:rPr lang="en-US" dirty="0"/>
              <a:t> NuGet package from Microsoft</a:t>
            </a:r>
          </a:p>
          <a:p>
            <a:r>
              <a:rPr lang="bg-BG" dirty="0"/>
              <a:t>Същата идея, но за </a:t>
            </a:r>
            <a:r>
              <a:rPr lang="en-US" dirty="0"/>
              <a:t>memory streams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65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Инструменти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1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0" dirty="0"/>
              <a:t>Безплатни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PerfView</a:t>
            </a:r>
          </a:p>
          <a:p>
            <a:pPr lvl="1"/>
            <a:r>
              <a:rPr lang="bg-BG" sz="2400" dirty="0"/>
              <a:t>Създаден от </a:t>
            </a:r>
            <a:r>
              <a:rPr lang="en-US" sz="2400" dirty="0"/>
              <a:t>.NET Performance team</a:t>
            </a:r>
            <a:endParaRPr lang="bg-BG" sz="2400" dirty="0"/>
          </a:p>
          <a:p>
            <a:pPr lvl="1"/>
            <a:r>
              <a:rPr lang="bg-BG" sz="2400" dirty="0"/>
              <a:t>Много опции, малко разхвърляно, супер мощно</a:t>
            </a:r>
            <a:endParaRPr lang="en-US" sz="2400" dirty="0"/>
          </a:p>
          <a:p>
            <a:r>
              <a:rPr lang="en-US" sz="2800" dirty="0"/>
              <a:t>WinDbg</a:t>
            </a:r>
          </a:p>
          <a:p>
            <a:pPr lvl="1"/>
            <a:r>
              <a:rPr lang="en-US" sz="2400" dirty="0"/>
              <a:t>The ultimate debugger</a:t>
            </a:r>
            <a:endParaRPr lang="bg-BG" sz="2400" dirty="0"/>
          </a:p>
          <a:p>
            <a:pPr lvl="1"/>
            <a:r>
              <a:rPr lang="bg-BG" sz="2400" dirty="0"/>
              <a:t>Почти </a:t>
            </a:r>
            <a:r>
              <a:rPr lang="en-US" sz="2400" dirty="0"/>
              <a:t>command line, </a:t>
            </a:r>
            <a:r>
              <a:rPr lang="bg-BG" sz="2400" dirty="0"/>
              <a:t>трудно за ползване</a:t>
            </a:r>
          </a:p>
          <a:p>
            <a:pPr lvl="1"/>
            <a:r>
              <a:rPr lang="bg-BG" sz="2400" dirty="0"/>
              <a:t>Вече има нова, по </a:t>
            </a:r>
            <a:r>
              <a:rPr lang="en-US" sz="2400" dirty="0"/>
              <a:t>user-friendly</a:t>
            </a:r>
            <a:r>
              <a:rPr lang="bg-BG" sz="2400" dirty="0"/>
              <a:t>, бета</a:t>
            </a:r>
            <a:r>
              <a:rPr lang="en-US" sz="2400" dirty="0"/>
              <a:t> </a:t>
            </a:r>
            <a:r>
              <a:rPr lang="bg-BG" sz="2400" dirty="0"/>
              <a:t>версия в </a:t>
            </a:r>
            <a:r>
              <a:rPr lang="en-US" sz="2400" dirty="0"/>
              <a:t>Windows Store-</a:t>
            </a:r>
            <a:r>
              <a:rPr lang="bg-BG" sz="2400" dirty="0"/>
              <a:t>а</a:t>
            </a:r>
            <a:endParaRPr lang="en-US" sz="2400" dirty="0"/>
          </a:p>
          <a:p>
            <a:r>
              <a:rPr lang="en-US" sz="2800" dirty="0"/>
              <a:t>VMMap</a:t>
            </a:r>
          </a:p>
          <a:p>
            <a:pPr lvl="1"/>
            <a:r>
              <a:rPr lang="bg-BG" sz="2400" dirty="0"/>
              <a:t>Анализ на паметта за даден процес</a:t>
            </a:r>
            <a:endParaRPr lang="en-US" sz="2400" dirty="0"/>
          </a:p>
          <a:p>
            <a:pPr lvl="1"/>
            <a:r>
              <a:rPr lang="bg-BG" sz="2400" dirty="0"/>
              <a:t>Може визуално да покаже разпределението на паметта</a:t>
            </a:r>
            <a:endParaRPr lang="en-US" sz="2400" dirty="0"/>
          </a:p>
          <a:p>
            <a:endParaRPr lang="en-US" sz="2800" dirty="0"/>
          </a:p>
          <a:p>
            <a:pPr lvl="1"/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424388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6733" y="488362"/>
            <a:ext cx="10948387" cy="590931"/>
          </a:xfrm>
        </p:spPr>
        <p:txBody>
          <a:bodyPr/>
          <a:lstStyle/>
          <a:p>
            <a:r>
              <a:rPr lang="en-US" dirty="0"/>
              <a:t>Flashback 2003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DED5E8-0DD1-4724-928F-4B77078E1F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29" y="488362"/>
            <a:ext cx="8172450" cy="6124575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F18DE6-984A-4E17-8B6D-475D418E6C44}"/>
              </a:ext>
            </a:extLst>
          </p:cNvPr>
          <p:cNvCxnSpPr>
            <a:cxnSpLocks/>
          </p:cNvCxnSpPr>
          <p:nvPr/>
        </p:nvCxnSpPr>
        <p:spPr bwMode="auto">
          <a:xfrm flipH="1">
            <a:off x="9319260" y="2270760"/>
            <a:ext cx="586740" cy="73152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CED328-970A-4F1E-AC7F-D29B2C0072D3}"/>
              </a:ext>
            </a:extLst>
          </p:cNvPr>
          <p:cNvSpPr txBox="1"/>
          <p:nvPr/>
        </p:nvSpPr>
        <p:spPr bwMode="auto">
          <a:xfrm>
            <a:off x="256737" y="6584362"/>
            <a:ext cx="34442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bg-BG" sz="1000" i="0" dirty="0"/>
              <a:t>Светлин Наков, ФМИ, София, 2003(?)</a:t>
            </a:r>
            <a:r>
              <a:rPr lang="en-US" sz="1000" i="0" dirty="0"/>
              <a:t>,</a:t>
            </a:r>
            <a:r>
              <a:rPr lang="bg-BG" sz="1000" i="0" dirty="0"/>
              <a:t> </a:t>
            </a:r>
            <a:r>
              <a:rPr lang="en-US" sz="1000" i="0" dirty="0">
                <a:hlinkClick r:id="rId4"/>
              </a:rPr>
              <a:t>facebook</a:t>
            </a:r>
            <a:endParaRPr lang="en-US" sz="1000" i="0" dirty="0"/>
          </a:p>
        </p:txBody>
      </p:sp>
    </p:spTree>
    <p:extLst>
      <p:ext uri="{BB962C8B-B14F-4D97-AF65-F5344CB8AC3E}">
        <p14:creationId xmlns:p14="http://schemas.microsoft.com/office/powerpoint/2010/main" val="381790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A9462-4BE6-40D7-B30D-F9A8425A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0" dirty="0"/>
              <a:t>Безплатни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D82EB-B7BE-4568-8188-0A19E73D0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Diagnostics tools </a:t>
            </a:r>
          </a:p>
          <a:p>
            <a:pPr lvl="1"/>
            <a:r>
              <a:rPr lang="bg-BG" dirty="0"/>
              <a:t>Много опростена функционалност</a:t>
            </a:r>
          </a:p>
          <a:p>
            <a:pPr lvl="1"/>
            <a:r>
              <a:rPr lang="bg-BG" dirty="0"/>
              <a:t>Става за прости </a:t>
            </a:r>
            <a:r>
              <a:rPr lang="en-US" dirty="0"/>
              <a:t>memory leaks</a:t>
            </a:r>
          </a:p>
        </p:txBody>
      </p:sp>
    </p:spTree>
    <p:extLst>
      <p:ext uri="{BB962C8B-B14F-4D97-AF65-F5344CB8AC3E}">
        <p14:creationId xmlns:p14="http://schemas.microsoft.com/office/powerpoint/2010/main" val="3677330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24D2-8C49-45C4-AC72-94A2DAB2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Платени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BE64-D4AE-47F4-B0F0-BFFE1C552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dotMemory</a:t>
            </a:r>
            <a:endParaRPr lang="en-US" dirty="0"/>
          </a:p>
          <a:p>
            <a:pPr lvl="1"/>
            <a:r>
              <a:rPr lang="en-US" dirty="0"/>
              <a:t>400 </a:t>
            </a:r>
            <a:r>
              <a:rPr lang="bg-BG" dirty="0"/>
              <a:t>евро на година</a:t>
            </a:r>
            <a:r>
              <a:rPr lang="en-US" dirty="0"/>
              <a:t> </a:t>
            </a:r>
            <a:r>
              <a:rPr lang="bg-BG" dirty="0"/>
              <a:t>за цял пакет ( + </a:t>
            </a:r>
            <a:r>
              <a:rPr lang="en-US" dirty="0"/>
              <a:t>dotTrace)</a:t>
            </a:r>
            <a:endParaRPr lang="bg-BG" dirty="0"/>
          </a:p>
          <a:p>
            <a:pPr lvl="1"/>
            <a:r>
              <a:rPr lang="en-US" dirty="0"/>
              <a:t>Super user-friendly</a:t>
            </a:r>
          </a:p>
          <a:p>
            <a:r>
              <a:rPr lang="en-US" dirty="0"/>
              <a:t>ANTS </a:t>
            </a:r>
          </a:p>
          <a:p>
            <a:pPr lvl="1"/>
            <a:r>
              <a:rPr lang="en-US" dirty="0"/>
              <a:t>620 </a:t>
            </a:r>
            <a:r>
              <a:rPr lang="bg-BG" dirty="0"/>
              <a:t>долара, но за по-сложните казуси трябва и </a:t>
            </a:r>
            <a:r>
              <a:rPr lang="en-US" dirty="0"/>
              <a:t>performance profiler</a:t>
            </a:r>
          </a:p>
          <a:p>
            <a:pPr lvl="1"/>
            <a:r>
              <a:rPr lang="en-US" dirty="0"/>
              <a:t>UI</a:t>
            </a:r>
            <a:r>
              <a:rPr lang="bg-BG" dirty="0"/>
              <a:t>-я му е пръчка</a:t>
            </a:r>
          </a:p>
          <a:p>
            <a:pPr lvl="1"/>
            <a:r>
              <a:rPr lang="bg-BG" dirty="0"/>
              <a:t>Уж бил по-мощен (</a:t>
            </a:r>
            <a:r>
              <a:rPr lang="en-US" dirty="0"/>
              <a:t>not sure)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72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Ресурси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dk1"/>
                </a:solidFill>
                <a:hlinkClick r:id="rId2"/>
              </a:rPr>
              <a:t>Detecting and Solving Memory Problems in .NET</a:t>
            </a:r>
            <a:r>
              <a:rPr lang="en-US" sz="2800" dirty="0">
                <a:solidFill>
                  <a:schemeClr val="dk1"/>
                </a:solidFill>
              </a:rPr>
              <a:t>, Alexey Totin</a:t>
            </a:r>
          </a:p>
          <a:p>
            <a:r>
              <a:rPr lang="en-US" sz="2800" dirty="0">
                <a:solidFill>
                  <a:schemeClr val="dk1"/>
                </a:solidFill>
                <a:hlinkClick r:id="rId3"/>
              </a:rPr>
              <a:t>Writing High-Performance .NET Code</a:t>
            </a:r>
            <a:r>
              <a:rPr lang="en-US" sz="2800" dirty="0">
                <a:solidFill>
                  <a:schemeClr val="dk1"/>
                </a:solidFill>
              </a:rPr>
              <a:t>, Ben Watson</a:t>
            </a:r>
          </a:p>
          <a:p>
            <a:r>
              <a:rPr lang="en-US" sz="2800" dirty="0">
                <a:solidFill>
                  <a:schemeClr val="dk1"/>
                </a:solidFill>
                <a:hlinkClick r:id="rId4"/>
              </a:rPr>
              <a:t>CLR via C# (4th ed.)</a:t>
            </a:r>
            <a:r>
              <a:rPr lang="en-US" sz="2800" dirty="0">
                <a:solidFill>
                  <a:schemeClr val="dk1"/>
                </a:solidFill>
              </a:rPr>
              <a:t>, Jeffrey Richter</a:t>
            </a:r>
          </a:p>
          <a:p>
            <a:r>
              <a:rPr lang="en-US" sz="2800" dirty="0">
                <a:solidFill>
                  <a:schemeClr val="dk1"/>
                </a:solidFill>
                <a:hlinkClick r:id="rId5"/>
              </a:rPr>
              <a:t>.NET Guide / Garbage Collection</a:t>
            </a:r>
            <a:endParaRPr lang="en-US" sz="2800" dirty="0">
              <a:solidFill>
                <a:schemeClr val="dk1"/>
              </a:solidFill>
            </a:endParaRPr>
          </a:p>
          <a:p>
            <a:r>
              <a:rPr lang="en-US" sz="2800" dirty="0">
                <a:solidFill>
                  <a:schemeClr val="dk1"/>
                </a:solidFill>
              </a:rPr>
              <a:t>The Book of the Runtime, </a:t>
            </a:r>
            <a:r>
              <a:rPr lang="en-US" sz="2800" dirty="0">
                <a:solidFill>
                  <a:schemeClr val="dk1"/>
                </a:solidFill>
                <a:hlinkClick r:id="rId6"/>
              </a:rPr>
              <a:t>Garbage Collection Design</a:t>
            </a:r>
            <a:endParaRPr lang="bg-BG" sz="2800" dirty="0">
              <a:solidFill>
                <a:schemeClr val="dk1"/>
              </a:solidFill>
            </a:endParaRPr>
          </a:p>
          <a:p>
            <a:r>
              <a:rPr lang="en-US" sz="2800" dirty="0">
                <a:hlinkClick r:id="rId7"/>
              </a:rPr>
              <a:t>Essential Truths Everyone Should Know about Performance in a Large Managed Codebase</a:t>
            </a:r>
            <a:r>
              <a:rPr lang="bg-BG" sz="2800" dirty="0"/>
              <a:t> (</a:t>
            </a:r>
            <a:r>
              <a:rPr lang="en-US" sz="2800" dirty="0"/>
              <a:t>video)</a:t>
            </a:r>
            <a:endParaRPr lang="en-US" sz="2800" dirty="0">
              <a:solidFill>
                <a:schemeClr val="dk1"/>
              </a:solidFill>
            </a:endParaRPr>
          </a:p>
          <a:p>
            <a:r>
              <a:rPr lang="en-US" sz="2800" dirty="0">
                <a:solidFill>
                  <a:schemeClr val="dk1"/>
                </a:solidFill>
                <a:hlinkClick r:id="rId8"/>
              </a:rPr>
              <a:t>Staying friendly with the GC </a:t>
            </a:r>
            <a:r>
              <a:rPr lang="en-US" sz="2800" dirty="0">
                <a:solidFill>
                  <a:schemeClr val="dk1"/>
                </a:solidFill>
              </a:rPr>
              <a:t>(video from Øredev), Michael Yarichuk</a:t>
            </a:r>
            <a:r>
              <a:rPr lang="bg-BG" sz="2800" dirty="0">
                <a:solidFill>
                  <a:schemeClr val="dk1"/>
                </a:solidFill>
              </a:rPr>
              <a:t> (</a:t>
            </a:r>
            <a:r>
              <a:rPr lang="en-US" sz="2800" dirty="0">
                <a:solidFill>
                  <a:schemeClr val="dk1"/>
                </a:solidFill>
              </a:rPr>
              <a:t>RavenDB)</a:t>
            </a:r>
            <a:endParaRPr lang="bg-BG" sz="2800" dirty="0">
              <a:solidFill>
                <a:schemeClr val="dk1"/>
              </a:solidFill>
            </a:endParaRPr>
          </a:p>
          <a:p>
            <a:r>
              <a:rPr lang="en-US" sz="2800" dirty="0">
                <a:solidFill>
                  <a:schemeClr val="dk1"/>
                </a:solidFill>
                <a:hlinkClick r:id="rId9"/>
              </a:rPr>
              <a:t>Demo code</a:t>
            </a:r>
            <a:r>
              <a:rPr lang="en-US" sz="2800" dirty="0">
                <a:solidFill>
                  <a:schemeClr val="dk1"/>
                </a:solidFill>
              </a:rPr>
              <a:t> on GitHub</a:t>
            </a:r>
          </a:p>
          <a:p>
            <a:endParaRPr lang="en-US" sz="2800" dirty="0">
              <a:solidFill>
                <a:schemeClr val="dk1"/>
              </a:solidFill>
            </a:endParaRPr>
          </a:p>
          <a:p>
            <a:endParaRPr lang="en-US" sz="2800" dirty="0">
              <a:solidFill>
                <a:schemeClr val="dk1"/>
              </a:solidFill>
            </a:endParaRPr>
          </a:p>
          <a:p>
            <a:endParaRPr lang="en-US" sz="2800" dirty="0">
              <a:solidFill>
                <a:schemeClr val="dk1"/>
              </a:solidFill>
            </a:endParaRPr>
          </a:p>
          <a:p>
            <a:endParaRPr lang="en-US" sz="2800" dirty="0">
              <a:solidFill>
                <a:schemeClr val="dk1"/>
              </a:solidFill>
            </a:endParaRPr>
          </a:p>
          <a:p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080372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D8914B-4BDF-46B0-A3DC-A750F7E86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Други въпроси?</a:t>
            </a:r>
          </a:p>
        </p:txBody>
      </p:sp>
    </p:spTree>
    <p:extLst>
      <p:ext uri="{BB962C8B-B14F-4D97-AF65-F5344CB8AC3E}">
        <p14:creationId xmlns:p14="http://schemas.microsoft.com/office/powerpoint/2010/main" val="14087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why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</a:pPr>
            <a:r>
              <a:rPr lang="bg-BG" sz="2800" dirty="0"/>
              <a:t>Материята е сложна</a:t>
            </a:r>
          </a:p>
          <a:p>
            <a:pPr>
              <a:spcAft>
                <a:spcPts val="900"/>
              </a:spcAft>
            </a:pPr>
            <a:r>
              <a:rPr lang="bg-BG" sz="2800" dirty="0">
                <a:solidFill>
                  <a:schemeClr val="tx1">
                    <a:lumMod val="50000"/>
                  </a:schemeClr>
                </a:solidFill>
              </a:rPr>
              <a:t>Възможност да науча нещо от вас</a:t>
            </a:r>
          </a:p>
          <a:p>
            <a:pPr lvl="1">
              <a:spcAft>
                <a:spcPts val="900"/>
              </a:spcAft>
            </a:pPr>
            <a:r>
              <a:rPr lang="bg-BG" sz="2400" dirty="0">
                <a:solidFill>
                  <a:schemeClr val="tx1">
                    <a:lumMod val="50000"/>
                  </a:schemeClr>
                </a:solidFill>
              </a:rPr>
              <a:t>Дискусия</a:t>
            </a:r>
          </a:p>
          <a:p>
            <a:pPr lvl="1">
              <a:spcAft>
                <a:spcPts val="900"/>
              </a:spcAft>
            </a:pPr>
            <a:r>
              <a:rPr lang="bg-BG" sz="2400" dirty="0">
                <a:solidFill>
                  <a:schemeClr val="tx1">
                    <a:lumMod val="50000"/>
                  </a:schemeClr>
                </a:solidFill>
              </a:rPr>
              <a:t>Въпроси</a:t>
            </a:r>
          </a:p>
          <a:p>
            <a:pPr>
              <a:spcAft>
                <a:spcPts val="900"/>
              </a:spcAft>
            </a:pPr>
            <a:r>
              <a:rPr lang="bg-BG" sz="2800" dirty="0">
                <a:solidFill>
                  <a:schemeClr val="tx1">
                    <a:lumMod val="50000"/>
                  </a:schemeClr>
                </a:solidFill>
              </a:rPr>
              <a:t>„</a:t>
            </a:r>
            <a:r>
              <a:rPr lang="en-US" sz="2800" i="1" dirty="0">
                <a:solidFill>
                  <a:schemeClr val="tx1">
                    <a:lumMod val="50000"/>
                  </a:schemeClr>
                </a:solidFill>
              </a:rPr>
              <a:t>We can teach only if we are willing to learn</a:t>
            </a:r>
            <a:r>
              <a:rPr lang="bg-BG" sz="2800" i="1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bg-BG" sz="2800" dirty="0">
                <a:solidFill>
                  <a:schemeClr val="tx1">
                    <a:lumMod val="50000"/>
                  </a:schemeClr>
                </a:solidFill>
              </a:rPr>
              <a:t>“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Simon Sinek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9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</a:pPr>
            <a:r>
              <a:rPr lang="bg-BG" sz="2800" dirty="0"/>
              <a:t>Виц</a:t>
            </a:r>
          </a:p>
          <a:p>
            <a:pPr>
              <a:spcAft>
                <a:spcPts val="900"/>
              </a:spcAft>
            </a:pPr>
            <a:r>
              <a:rPr lang="en-US" sz="2800" dirty="0"/>
              <a:t>Memory management </a:t>
            </a:r>
            <a:r>
              <a:rPr lang="bg-BG" sz="2800" dirty="0"/>
              <a:t>в</a:t>
            </a:r>
            <a:r>
              <a:rPr lang="en-US" sz="2800" dirty="0"/>
              <a:t> CLR</a:t>
            </a:r>
          </a:p>
          <a:p>
            <a:pPr>
              <a:spcAft>
                <a:spcPts val="900"/>
              </a:spcAft>
            </a:pPr>
            <a:r>
              <a:rPr lang="bg-BG" sz="2800" dirty="0"/>
              <a:t>Видове проблеми, свързани с паметта</a:t>
            </a:r>
            <a:endParaRPr lang="en-US" sz="2800" dirty="0"/>
          </a:p>
          <a:p>
            <a:pPr>
              <a:spcAft>
                <a:spcPts val="900"/>
              </a:spcAft>
            </a:pPr>
            <a:r>
              <a:rPr lang="bg-BG" sz="2800" dirty="0">
                <a:solidFill>
                  <a:schemeClr val="tx1">
                    <a:lumMod val="50000"/>
                  </a:schemeClr>
                </a:solidFill>
              </a:rPr>
              <a:t>Методи и инструменти за откриването им</a:t>
            </a:r>
          </a:p>
          <a:p>
            <a:pPr>
              <a:spcAft>
                <a:spcPts val="900"/>
              </a:spcAft>
            </a:pPr>
            <a:r>
              <a:rPr lang="bg-BG" sz="2800" dirty="0">
                <a:solidFill>
                  <a:schemeClr val="tx1">
                    <a:lumMod val="50000"/>
                  </a:schemeClr>
                </a:solidFill>
              </a:rPr>
              <a:t>Интересни решения</a:t>
            </a:r>
          </a:p>
          <a:p>
            <a:pPr>
              <a:spcAft>
                <a:spcPts val="900"/>
              </a:spcAft>
            </a:pPr>
            <a:r>
              <a:rPr lang="bg-BG" sz="2800">
                <a:solidFill>
                  <a:schemeClr val="tx1">
                    <a:lumMod val="50000"/>
                  </a:schemeClr>
                </a:solidFill>
              </a:rPr>
              <a:t>Общо 60 мин.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spcAft>
                <a:spcPts val="900"/>
              </a:spcAft>
            </a:pPr>
            <a:r>
              <a:rPr lang="bg-BG" sz="2800" dirty="0">
                <a:solidFill>
                  <a:schemeClr val="tx1">
                    <a:lumMod val="50000"/>
                  </a:schemeClr>
                </a:solidFill>
              </a:rPr>
              <a:t>Бира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bg-BG" sz="2800" dirty="0">
                <a:solidFill>
                  <a:schemeClr val="tx1">
                    <a:lumMod val="50000"/>
                  </a:schemeClr>
                </a:solidFill>
              </a:rPr>
              <a:t>и пица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24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An </a:t>
            </a:r>
            <a:r>
              <a:rPr lang="en-US" sz="3600" b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0" dirty="0"/>
              <a:t>, a </a:t>
            </a:r>
            <a:r>
              <a:rPr lang="en-US" sz="3600" b="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b="0" dirty="0"/>
              <a:t>, and a </a:t>
            </a:r>
            <a:r>
              <a:rPr lang="en-US" sz="3600" b="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0" dirty="0"/>
              <a:t> walk into a bar…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0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Анкета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2800" dirty="0"/>
              <a:t>Колко от вас са ползвали </a:t>
            </a:r>
            <a:r>
              <a:rPr lang="en-US" sz="2800" dirty="0"/>
              <a:t>PerfView </a:t>
            </a:r>
            <a:r>
              <a:rPr lang="bg-BG" sz="2800" dirty="0"/>
              <a:t>или </a:t>
            </a:r>
            <a:r>
              <a:rPr lang="en-US" sz="2800" dirty="0"/>
              <a:t>WinDbg?</a:t>
            </a:r>
          </a:p>
          <a:p>
            <a:r>
              <a:rPr lang="bg-BG" sz="2800" dirty="0"/>
              <a:t>Колко от вас са ползвали </a:t>
            </a:r>
            <a:r>
              <a:rPr lang="en-US" sz="2800" dirty="0"/>
              <a:t>dotMemory, ANTS</a:t>
            </a:r>
            <a:r>
              <a:rPr lang="bg-BG" sz="2800" dirty="0"/>
              <a:t>, </a:t>
            </a:r>
            <a:r>
              <a:rPr lang="en-US" sz="2800" dirty="0"/>
              <a:t>Visual Studio Diagnostics tools, </a:t>
            </a:r>
            <a:r>
              <a:rPr lang="bg-BG" sz="2800" dirty="0"/>
              <a:t>или друг </a:t>
            </a:r>
            <a:r>
              <a:rPr lang="en-US" sz="2800" dirty="0"/>
              <a:t>profiler?</a:t>
            </a:r>
          </a:p>
          <a:p>
            <a:r>
              <a:rPr lang="bg-BG" sz="2800" dirty="0"/>
              <a:t>Колко от вас са </a:t>
            </a:r>
            <a:r>
              <a:rPr lang="en-US" sz="2800" dirty="0"/>
              <a:t>fix-</a:t>
            </a:r>
            <a:r>
              <a:rPr lang="bg-BG" sz="2800" dirty="0"/>
              <a:t>вали </a:t>
            </a:r>
            <a:r>
              <a:rPr lang="en-US" sz="2800" dirty="0"/>
              <a:t>memory leak?</a:t>
            </a:r>
          </a:p>
          <a:p>
            <a:r>
              <a:rPr lang="bg-BG" sz="2800" dirty="0"/>
              <a:t>Колко от вас са </a:t>
            </a:r>
            <a:r>
              <a:rPr lang="en-US" sz="2800" dirty="0"/>
              <a:t>fix-</a:t>
            </a:r>
            <a:r>
              <a:rPr lang="bg-BG" sz="2800" dirty="0"/>
              <a:t>вали бъг?</a:t>
            </a:r>
          </a:p>
          <a:p>
            <a:r>
              <a:rPr lang="bg-BG" sz="2800" dirty="0"/>
              <a:t>Колко от вас са ползвали .</a:t>
            </a:r>
            <a:r>
              <a:rPr lang="en-US" sz="2800" dirty="0"/>
              <a:t>NET Framework?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43151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vs. heap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60B675-44B9-4452-B770-CCC91AC8D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68" y="1079293"/>
            <a:ext cx="5258534" cy="40867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C1893-BC44-455A-B642-4A0F68431694}"/>
              </a:ext>
            </a:extLst>
          </p:cNvPr>
          <p:cNvSpPr txBox="1"/>
          <p:nvPr/>
        </p:nvSpPr>
        <p:spPr bwMode="auto">
          <a:xfrm>
            <a:off x="256736" y="6584362"/>
            <a:ext cx="474960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1000" i="0" dirty="0">
                <a:hlinkClick r:id="rId4"/>
              </a:rPr>
              <a:t>http://www.micheltriana.com/blog/2010/12/29/garbage-collection-pt-3-generations</a:t>
            </a:r>
            <a:endParaRPr lang="en-US" sz="1000" i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3333C1-24E9-45E8-BC44-8C56B371C245}"/>
              </a:ext>
            </a:extLst>
          </p:cNvPr>
          <p:cNvSpPr txBox="1">
            <a:spLocks/>
          </p:cNvSpPr>
          <p:nvPr/>
        </p:nvSpPr>
        <p:spPr>
          <a:xfrm>
            <a:off x="557814" y="1200154"/>
            <a:ext cx="5689854" cy="5172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694" indent="-342694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Wingdings" pitchFamily="2" charset="2"/>
              <a:buChar char="§"/>
              <a:defRPr lang="en-US"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504" indent="-285578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Char char="•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2314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Font typeface="Arial" charset="0"/>
              <a:buChar char="–"/>
              <a:defRPr lang="en-US"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9240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rgbClr val="5CE500"/>
              </a:buClr>
              <a:buSzPct val="95000"/>
              <a:buFont typeface="Courier New" pitchFamily="49" charset="0"/>
              <a:buChar char="o"/>
              <a:defRPr lang="en-US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6166" indent="-228462" algn="l" defTabSz="913852" rtl="0" eaLnBrk="1" fontAlgn="base" latinLnBrk="0" hangingPunct="1"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Pct val="95000"/>
              <a:buFont typeface="Courier New" pitchFamily="49" charset="0"/>
              <a:buChar char="o"/>
              <a:def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3092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6pPr>
            <a:lvl7pPr marL="2970017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7pPr>
            <a:lvl8pPr marL="3426943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8pPr>
            <a:lvl9pPr marL="3883868" indent="-2284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SzTx/>
            </a:pPr>
            <a:r>
              <a:rPr lang="en-US" sz="2800" i="0" dirty="0"/>
              <a:t>Stack</a:t>
            </a:r>
          </a:p>
          <a:p>
            <a:pPr lvl="1">
              <a:buSzTx/>
            </a:pPr>
            <a:r>
              <a:rPr lang="en-US" sz="2400" i="0" dirty="0"/>
              <a:t>Primitive values</a:t>
            </a:r>
          </a:p>
          <a:p>
            <a:pPr lvl="1">
              <a:buSzTx/>
            </a:pPr>
            <a:r>
              <a:rPr lang="en-US" sz="2400" i="0" dirty="0"/>
              <a:t>1MB per thread</a:t>
            </a:r>
          </a:p>
          <a:p>
            <a:pPr lvl="1">
              <a:buSzTx/>
            </a:pPr>
            <a:r>
              <a:rPr lang="en-US" sz="2400" i="0" dirty="0"/>
              <a:t>FAST cleanup</a:t>
            </a:r>
          </a:p>
          <a:p>
            <a:pPr lvl="1">
              <a:buSzTx/>
            </a:pPr>
            <a:r>
              <a:rPr lang="en-US" sz="2400" i="0" dirty="0"/>
              <a:t>StackOverflowException</a:t>
            </a:r>
          </a:p>
          <a:p>
            <a:pPr>
              <a:buSzTx/>
            </a:pPr>
            <a:r>
              <a:rPr lang="en-US" sz="2800" i="0" dirty="0"/>
              <a:t>Heap</a:t>
            </a:r>
          </a:p>
          <a:p>
            <a:pPr lvl="1">
              <a:buSzTx/>
            </a:pPr>
            <a:r>
              <a:rPr lang="en-US" sz="2400" i="0" dirty="0"/>
              <a:t>Values of reference types</a:t>
            </a:r>
          </a:p>
          <a:p>
            <a:pPr lvl="1">
              <a:buSzTx/>
            </a:pPr>
            <a:r>
              <a:rPr lang="en-US" sz="2400" i="0" dirty="0"/>
              <a:t>2GB/8TB(x64)</a:t>
            </a:r>
          </a:p>
          <a:p>
            <a:pPr lvl="1">
              <a:buSzTx/>
            </a:pPr>
            <a:r>
              <a:rPr lang="en-US" sz="2400" i="0" dirty="0"/>
              <a:t>Garbage collection</a:t>
            </a:r>
          </a:p>
          <a:p>
            <a:pPr lvl="1">
              <a:buSzTx/>
            </a:pPr>
            <a:r>
              <a:rPr lang="en-US" sz="2400" i="0" dirty="0"/>
              <a:t>OutOfMemoryException</a:t>
            </a:r>
          </a:p>
        </p:txBody>
      </p:sp>
    </p:spTree>
    <p:extLst>
      <p:ext uri="{BB962C8B-B14F-4D97-AF65-F5344CB8AC3E}">
        <p14:creationId xmlns:p14="http://schemas.microsoft.com/office/powerpoint/2010/main" val="37613275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ogress PPT Template Sept 2017" id="{D3E5D466-CF9B-984A-B1A6-EAAC79383980}" vid="{616BBAA2-2387-6E42-9A03-6E2DF17C633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Marketing Document" ma:contentTypeID="0x01010077500574B4721043A1B2E65B865EB440010003476895775C2446B96EE1200BFBC494" ma:contentTypeVersion="49" ma:contentTypeDescription="Create a new document." ma:contentTypeScope="" ma:versionID="377ba89ba879a838786c58561a7d97b6">
  <xsd:schema xmlns:xsd="http://www.w3.org/2001/XMLSchema" xmlns:xs="http://www.w3.org/2001/XMLSchema" xmlns:p="http://schemas.microsoft.com/office/2006/metadata/properties" xmlns:ns2="0dfb052e-cb13-4d19-82cf-940ca1bb85b7" xmlns:ns3="9e282a2b-0d30-4048-ad8b-cd441d000a08" xmlns:ns4="9e244160-759d-472e-925e-0993d518e217" targetNamespace="http://schemas.microsoft.com/office/2006/metadata/properties" ma:root="true" ma:fieldsID="a7fd2dd7e61343e11d7c9e99d21fa2fc" ns2:_="" ns3:_="" ns4:_="">
    <xsd:import namespace="0dfb052e-cb13-4d19-82cf-940ca1bb85b7"/>
    <xsd:import namespace="9e282a2b-0d30-4048-ad8b-cd441d000a08"/>
    <xsd:import namespace="9e244160-759d-472e-925e-0993d518e217"/>
    <xsd:element name="properties">
      <xsd:complexType>
        <xsd:sequence>
          <xsd:element name="documentManagement">
            <xsd:complexType>
              <xsd:all>
                <xsd:element ref="ns2:MetaDescription" minOccurs="0"/>
                <xsd:element ref="ns2:Location1_0" minOccurs="0"/>
                <xsd:element ref="ns2:TaxCatchAll" minOccurs="0"/>
                <xsd:element ref="ns2:Policy" minOccurs="0"/>
                <xsd:element ref="ns2:Category1_0" minOccurs="0"/>
                <xsd:element ref="ns2:Summary" minOccurs="0"/>
                <xsd:element ref="ns2:ContentType1_0" minOccurs="0"/>
                <xsd:element ref="ns2:Solution_0" minOccurs="0"/>
                <xsd:element ref="ns2:Industry_0" minOccurs="0"/>
                <xsd:element ref="ns2:TaxCatchAllLabel" minOccurs="0"/>
                <xsd:element ref="ns2:c60905045b3141dfb44ebee3a51fd0a7" minOccurs="0"/>
                <xsd:element ref="ns2:g7620f54b84d4877b8ce49e3874564d0" minOccurs="0"/>
                <xsd:element ref="ns2:m3946e80dba8470d9700658463930af8" minOccurs="0"/>
                <xsd:element ref="ns2:l58a9cb184754a90a3d0c9fae6dfc0fc" minOccurs="0"/>
                <xsd:element ref="ns2:e88edf6f69774249aa5a94de92e0b3ee" minOccurs="0"/>
                <xsd:element ref="ns2:h2f9ec3728094124b933b9cf7e867a92" minOccurs="0"/>
                <xsd:element ref="ns2:efbf5ec808454fc39dd6e73fb30f9800" minOccurs="0"/>
                <xsd:element ref="ns2:h847452f74b44b57bc4a2a741f9c94e9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b052e-cb13-4d19-82cf-940ca1bb85b7" elementFormDefault="qualified">
    <xsd:import namespace="http://schemas.microsoft.com/office/2006/documentManagement/types"/>
    <xsd:import namespace="http://schemas.microsoft.com/office/infopath/2007/PartnerControls"/>
    <xsd:element name="MetaDescription" ma:index="4" nillable="true" ma:displayName="Meta Description" ma:hidden="true" ma:internalName="MetaDescription" ma:readOnly="false">
      <xsd:simpleType>
        <xsd:restriction base="dms:Note"/>
      </xsd:simpleType>
    </xsd:element>
    <xsd:element name="Location1_0" ma:index="6" nillable="true" ma:taxonomy="true" ma:internalName="Location1_0" ma:taxonomyFieldName="Location1" ma:displayName="Location" ma:readOnly="false" ma:fieldId="{4a19d0fd-e2d8-4bdf-9d9f-62784e6d291e}" ma:taxonomyMulti="true" ma:sspId="c28caf4e-97a5-482b-b76c-1611355cdda6" ma:termSetId="5d5ade69-8899-4ea1-b4cd-6f75a73c567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5a6fbd45-8148-49f2-9d71-c89d30ccd127}" ma:internalName="TaxCatchAll" ma:showField="CatchAllData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olicy" ma:index="8" nillable="true" ma:displayName="Policy" ma:internalName="Policy" ma:readOnly="false">
      <xsd:simpleType>
        <xsd:restriction base="dms:Boolean"/>
      </xsd:simpleType>
    </xsd:element>
    <xsd:element name="Category1_0" ma:index="10" nillable="true" ma:taxonomy="true" ma:internalName="Category1_0" ma:taxonomyFieldName="Category1" ma:displayName="Category" ma:readOnly="false" ma:fieldId="{76361ab5-a999-4bf4-b0a9-d3c0bdaba2c4}" ma:taxonomyMulti="true" ma:sspId="c28caf4e-97a5-482b-b76c-1611355cdda6" ma:termSetId="1572b638-1401-4969-aa89-db18e7f6a1ce" ma:anchorId="31a2e036-7419-4c75-9a05-8f1ac47321f7" ma:open="false" ma:isKeyword="false">
      <xsd:complexType>
        <xsd:sequence>
          <xsd:element ref="pc:Terms" minOccurs="0" maxOccurs="1"/>
        </xsd:sequence>
      </xsd:complexType>
    </xsd:element>
    <xsd:element name="Summary" ma:index="11" nillable="true" ma:displayName="Summary" ma:internalName="Summary" ma:readOnly="false">
      <xsd:simpleType>
        <xsd:restriction base="dms:Unknown"/>
      </xsd:simpleType>
    </xsd:element>
    <xsd:element name="ContentType1_0" ma:index="13" nillable="true" ma:taxonomy="true" ma:internalName="ContentType1_0" ma:taxonomyFieldName="ContentType1" ma:displayName="Content Type" ma:readOnly="false" ma:fieldId="{11444373-c56f-4b66-a200-4ad1b94ffae6}" ma:taxonomyMulti="true" ma:sspId="c28caf4e-97a5-482b-b76c-1611355cdda6" ma:termSetId="a8ef4eb4-ec32-4700-85c6-2a80481fa78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olution_0" ma:index="15" nillable="true" ma:taxonomy="true" ma:internalName="Solution_0" ma:taxonomyFieldName="Solution0" ma:displayName="Solution" ma:readOnly="false" ma:fieldId="{08ee8523-5519-4869-bd80-fd97b8eed69f}" ma:taxonomyMulti="true" ma:sspId="c28caf4e-97a5-482b-b76c-1611355cdda6" ma:termSetId="f17f8854-3894-4535-bae0-80545d600d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dustry_0" ma:index="17" nillable="true" ma:taxonomy="true" ma:internalName="Industry_0" ma:taxonomyFieldName="Industry" ma:displayName="Industry" ma:readOnly="false" ma:fieldId="{54782f52-600e-43b5-a6fd-b215e0434802}" ma:taxonomyMulti="true" ma:sspId="c28caf4e-97a5-482b-b76c-1611355cdda6" ma:termSetId="5d315633-6a67-4a63-95ca-fb8755b8694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8" nillable="true" ma:displayName="Taxonomy Catch All Column1" ma:description="" ma:hidden="true" ma:list="{5a6fbd45-8148-49f2-9d71-c89d30ccd127}" ma:internalName="TaxCatchAllLabel" ma:readOnly="true" ma:showField="CatchAllDataLabel" ma:web="66ce2be7-4046-4dfa-b424-f8e4067874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60905045b3141dfb44ebee3a51fd0a7" ma:index="19" nillable="true" ma:taxonomy="true" ma:internalName="c60905045b3141dfb44ebee3a51fd0a7" ma:taxonomyFieldName="IndustrySolution" ma:displayName="IndustrySolution" ma:readOnly="false" ma:fieldId="{c6090504-5b31-41df-b44e-bee3a51fd0a7}" ma:taxonomyMulti="true" ma:sspId="c28caf4e-97a5-482b-b76c-1611355cdda6" ma:termSetId="c25c5a4a-9f83-4e95-98f0-96715ed6b3a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7620f54b84d4877b8ce49e3874564d0" ma:index="22" nillable="true" ma:taxonomy="true" ma:internalName="g7620f54b84d4877b8ce49e3874564d0" ma:taxonomyFieldName="OpenEdgeModule" ma:displayName="OpenEdgeModule" ma:readOnly="false" ma:fieldId="{07620f54-b84d-4877-b8ce-49e3874564d0}" ma:taxonomyMulti="true" ma:sspId="c28caf4e-97a5-482b-b76c-1611355cdda6" ma:termSetId="a840b9cb-4d8b-4201-8516-62701ebaa3c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3946e80dba8470d9700658463930af8" ma:index="23" nillable="true" ma:taxonomy="true" ma:internalName="m3946e80dba8470d9700658463930af8" ma:taxonomyFieldName="Portal_x0020_Audience" ma:displayName="Portal Audience" ma:readOnly="false" ma:fieldId="{63946e80-dba8-470d-9700-658463930af8}" ma:taxonomyMulti="true" ma:sspId="c28caf4e-97a5-482b-b76c-1611355cdda6" ma:termSetId="d25a54c7-5e31-4992-b8a5-ef130e5b0b3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58a9cb184754a90a3d0c9fae6dfc0fc" ma:index="25" nillable="true" ma:taxonomy="true" ma:internalName="l58a9cb184754a90a3d0c9fae6dfc0fc" ma:taxonomyFieldName="Partner_x0020_Empowerment" ma:displayName="Partner Empowerment" ma:readOnly="false" ma:fieldId="{558a9cb1-8475-4a90-a3d0-c9fae6dfc0fc}" ma:taxonomyMulti="true" ma:sspId="c28caf4e-97a5-482b-b76c-1611355cdda6" ma:termSetId="7b97e60c-ed00-4a30-8a22-7d6dbed948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88edf6f69774249aa5a94de92e0b3ee" ma:index="27" nillable="true" ma:taxonomy="true" ma:internalName="e88edf6f69774249aa5a94de92e0b3ee" ma:taxonomyFieldName="BusinessLine" ma:displayName="Business Line" ma:readOnly="false" ma:fieldId="{e88edf6f-6977-4249-aa5a-94de92e0b3ee}" ma:taxonomyMulti="true" ma:sspId="c28caf4e-97a5-482b-b76c-1611355cdda6" ma:termSetId="5d80bd60-09df-46af-8b89-71a6f1477ec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2f9ec3728094124b933b9cf7e867a92" ma:index="29" nillable="true" ma:taxonomy="true" ma:internalName="h2f9ec3728094124b933b9cf7e867a92" ma:taxonomyFieldName="HorizontalUseCase" ma:displayName="Horizontal Use Case" ma:readOnly="false" ma:fieldId="{12f9ec37-2809-4124-b933-b9cf7e867a92}" ma:taxonomyMulti="true" ma:sspId="c28caf4e-97a5-482b-b76c-1611355cdda6" ma:termSetId="221aa4b5-d2eb-4da5-9165-0ca0afd7ff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bf5ec808454fc39dd6e73fb30f9800" ma:index="31" nillable="true" ma:taxonomy="true" ma:internalName="efbf5ec808454fc39dd6e73fb30f9800" ma:taxonomyFieldName="GFOResourceTags" ma:displayName="GFO Resource Tags" ma:readOnly="false" ma:fieldId="{efbf5ec8-0845-4fc3-9dd6-e73fb30f9800}" ma:taxonomyMulti="true" ma:sspId="c28caf4e-97a5-482b-b76c-1611355cdda6" ma:termSetId="342f8e7f-1635-45ba-8819-3ee15cf1e9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47452f74b44b57bc4a2a741f9c94e9" ma:index="33" nillable="true" ma:taxonomy="true" ma:internalName="h847452f74b44b57bc4a2a741f9c94e9" ma:taxonomyFieldName="Visibility" ma:displayName="Visibility" ma:readOnly="false" ma:default="-1;#Internal|a223e987-c30f-4fcd-8089-a373931e9ab5" ma:fieldId="{1847452f-74b4-4b57-bc4a-2a741f9c94e9}" ma:sspId="c28caf4e-97a5-482b-b76c-1611355cdda6" ma:termSetId="269460bf-6522-4054-a841-49537bf7e14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82a2b-0d30-4048-ad8b-cd441d000a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44160-759d-472e-925e-0993d518e217" elementFormDefault="qualified">
    <xsd:import namespace="http://schemas.microsoft.com/office/2006/documentManagement/types"/>
    <xsd:import namespace="http://schemas.microsoft.com/office/infopath/2007/PartnerControls"/>
    <xsd:element name="SharedWithUsers" ma:index="3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3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e244160-759d-472e-925e-0993d518e217">
      <UserInfo>
        <DisplayName>George St Maurice</DisplayName>
        <AccountId>195</AccountId>
        <AccountType/>
      </UserInfo>
    </SharedWithUsers>
    <l58a9cb184754a90a3d0c9fae6dfc0fc xmlns="0dfb052e-cb13-4d19-82cf-940ca1bb85b7">
      <Terms xmlns="http://schemas.microsoft.com/office/infopath/2007/PartnerControls"/>
    </l58a9cb184754a90a3d0c9fae6dfc0fc>
    <efbf5ec808454fc39dd6e73fb30f9800 xmlns="0dfb052e-cb13-4d19-82cf-940ca1bb85b7">
      <Terms xmlns="http://schemas.microsoft.com/office/infopath/2007/PartnerControls"/>
    </efbf5ec808454fc39dd6e73fb30f9800>
    <MetaDescription xmlns="0dfb052e-cb13-4d19-82cf-940ca1bb85b7" xsi:nil="true"/>
    <ContentType1_0 xmlns="0dfb052e-cb13-4d19-82cf-940ca1bb85b7">
      <Terms xmlns="http://schemas.microsoft.com/office/infopath/2007/PartnerControls"/>
    </ContentType1_0>
    <Industry_0 xmlns="0dfb052e-cb13-4d19-82cf-940ca1bb85b7">
      <Terms xmlns="http://schemas.microsoft.com/office/infopath/2007/PartnerControls"/>
    </Industry_0>
    <g7620f54b84d4877b8ce49e3874564d0 xmlns="0dfb052e-cb13-4d19-82cf-940ca1bb85b7">
      <Terms xmlns="http://schemas.microsoft.com/office/infopath/2007/PartnerControls"/>
    </g7620f54b84d4877b8ce49e3874564d0>
    <m3946e80dba8470d9700658463930af8 xmlns="0dfb052e-cb13-4d19-82cf-940ca1bb85b7">
      <Terms xmlns="http://schemas.microsoft.com/office/infopath/2007/PartnerControls"/>
    </m3946e80dba8470d9700658463930af8>
    <Policy xmlns="0dfb052e-cb13-4d19-82cf-940ca1bb85b7" xsi:nil="true"/>
    <Solution_0 xmlns="0dfb052e-cb13-4d19-82cf-940ca1bb85b7">
      <Terms xmlns="http://schemas.microsoft.com/office/infopath/2007/PartnerControls"/>
    </Solution_0>
    <e88edf6f69774249aa5a94de92e0b3ee xmlns="0dfb052e-cb13-4d19-82cf-940ca1bb85b7">
      <Terms xmlns="http://schemas.microsoft.com/office/infopath/2007/PartnerControls"/>
    </e88edf6f69774249aa5a94de92e0b3ee>
    <Location1_0 xmlns="0dfb052e-cb13-4d19-82cf-940ca1bb85b7">
      <Terms xmlns="http://schemas.microsoft.com/office/infopath/2007/PartnerControls"/>
    </Location1_0>
    <c60905045b3141dfb44ebee3a51fd0a7 xmlns="0dfb052e-cb13-4d19-82cf-940ca1bb85b7">
      <Terms xmlns="http://schemas.microsoft.com/office/infopath/2007/PartnerControls"/>
    </c60905045b3141dfb44ebee3a51fd0a7>
    <TaxCatchAll xmlns="0dfb052e-cb13-4d19-82cf-940ca1bb85b7">
      <Value>2</Value>
      <Value>1</Value>
    </TaxCatchAll>
    <h2f9ec3728094124b933b9cf7e867a92 xmlns="0dfb052e-cb13-4d19-82cf-940ca1bb85b7">
      <Terms xmlns="http://schemas.microsoft.com/office/infopath/2007/PartnerControls"/>
    </h2f9ec3728094124b933b9cf7e867a92>
    <h847452f74b44b57bc4a2a741f9c94e9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</TermName>
          <TermId xmlns="http://schemas.microsoft.com/office/infopath/2007/PartnerControls">a223e987-c30f-4fcd-8089-a373931e9ab5</TermId>
        </TermInfo>
      </Terms>
    </h847452f74b44b57bc4a2a741f9c94e9>
    <Summary xmlns="0dfb052e-cb13-4d19-82cf-940ca1bb85b7" xsi:nil="true"/>
    <Category1_0 xmlns="0dfb052e-cb13-4d19-82cf-940ca1bb85b7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PowerPoint</TermName>
          <TermId xmlns="http://schemas.microsoft.com/office/infopath/2007/PartnerControls">c076d733-6942-4956-b818-75216ca678c6</TermId>
        </TermInfo>
      </Terms>
    </Category1_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18688A-FACC-4D47-8B72-A83E1C56E1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b052e-cb13-4d19-82cf-940ca1bb85b7"/>
    <ds:schemaRef ds:uri="9e282a2b-0d30-4048-ad8b-cd441d000a08"/>
    <ds:schemaRef ds:uri="9e244160-759d-472e-925e-0993d518e2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A4C4B2-98B1-44DF-A244-E8FB7A2D1956}">
  <ds:schemaRefs>
    <ds:schemaRef ds:uri="http://schemas.microsoft.com/office/2006/metadata/properties"/>
    <ds:schemaRef ds:uri="http://schemas.microsoft.com/office/infopath/2007/PartnerControls"/>
    <ds:schemaRef ds:uri="9e244160-759d-472e-925e-0993d518e217"/>
    <ds:schemaRef ds:uri="0dfb052e-cb13-4d19-82cf-940ca1bb85b7"/>
  </ds:schemaRefs>
</ds:datastoreItem>
</file>

<file path=customXml/itemProps3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PPT Template Sept 2017</Template>
  <TotalTime>2427</TotalTime>
  <Words>2116</Words>
  <Application>Microsoft Office PowerPoint</Application>
  <PresentationFormat>Custom</PresentationFormat>
  <Paragraphs>349</Paragraphs>
  <Slides>43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Consolas</vt:lpstr>
      <vt:lpstr>Courier New</vt:lpstr>
      <vt:lpstr>Wingdings</vt:lpstr>
      <vt:lpstr>Progress Presentation Theme</vt:lpstr>
      <vt:lpstr>Memory problems in .NET apps</vt:lpstr>
      <vt:lpstr>За мен</vt:lpstr>
      <vt:lpstr>Flashback 2003</vt:lpstr>
      <vt:lpstr>Flashback 2003</vt:lpstr>
      <vt:lpstr>Start with why</vt:lpstr>
      <vt:lpstr>Agenda</vt:lpstr>
      <vt:lpstr>An int, a char, and a string walk into a bar… </vt:lpstr>
      <vt:lpstr>Анкета</vt:lpstr>
      <vt:lpstr>Stack vs. heap</vt:lpstr>
      <vt:lpstr>Memory allocation</vt:lpstr>
      <vt:lpstr>Memory collection </vt:lpstr>
      <vt:lpstr>Memory collection - Generations </vt:lpstr>
      <vt:lpstr>Memory collection – Large Object Heap </vt:lpstr>
      <vt:lpstr>The GC class</vt:lpstr>
      <vt:lpstr>Видове проблеми с паметта</vt:lpstr>
      <vt:lpstr>Memory leaks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leaks</vt:lpstr>
      <vt:lpstr>Memory leaks</vt:lpstr>
      <vt:lpstr>Memory leaks – генерално решение</vt:lpstr>
      <vt:lpstr>Memory leaks - превенция</vt:lpstr>
      <vt:lpstr>High memory traffic</vt:lpstr>
      <vt:lpstr>High memory traffic</vt:lpstr>
      <vt:lpstr>High memory traffic</vt:lpstr>
      <vt:lpstr>High memory traffic</vt:lpstr>
      <vt:lpstr>High memory traffic</vt:lpstr>
      <vt:lpstr>Неефективно използване на паметта</vt:lpstr>
      <vt:lpstr>Примери</vt:lpstr>
      <vt:lpstr>Интересни решения</vt:lpstr>
      <vt:lpstr>Weak reference &amp; events</vt:lpstr>
      <vt:lpstr>Pooling</vt:lpstr>
      <vt:lpstr>ArrayPool&lt;T&gt;</vt:lpstr>
      <vt:lpstr>RecyclableMemoryStream</vt:lpstr>
      <vt:lpstr>Инструменти</vt:lpstr>
      <vt:lpstr>Безплатни</vt:lpstr>
      <vt:lpstr>Безплатни</vt:lpstr>
      <vt:lpstr>Платени</vt:lpstr>
      <vt:lpstr>Ресурси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Borislav Ivanov</dc:creator>
  <cp:keywords/>
  <dc:description/>
  <cp:lastModifiedBy>Borislav Ivanov</cp:lastModifiedBy>
  <cp:revision>44</cp:revision>
  <cp:lastPrinted>2013-09-18T03:48:20Z</cp:lastPrinted>
  <dcterms:created xsi:type="dcterms:W3CDTF">2017-11-27T13:19:18Z</dcterms:created>
  <dcterms:modified xsi:type="dcterms:W3CDTF">2017-12-14T06:52:04Z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0x01010077500574B4721043A1B2E65B865EB440010003476895775C2446B96EE1200BFBC494</vt:lpwstr>
  </property>
  <property fmtid="{D5CDD505-2E9C-101B-9397-08002B2CF9AE}" pid="3" name="Category1">
    <vt:lpwstr>2;#PowerPoint|c076d733-6942-4956-b818-75216ca678c6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0772c8ec-cf53-4a88-9f11-7b3dc8d44f2d</vt:lpwstr>
  </property>
  <property fmtid="{D5CDD505-2E9C-101B-9397-08002B2CF9AE}" pid="22" name="Visibility">
    <vt:lpwstr>1;#Internal|a223e987-c30f-4fcd-8089-a373931e9ab5</vt:lpwstr>
  </property>
  <property fmtid="{D5CDD505-2E9C-101B-9397-08002B2CF9AE}" pid="23" name="ee64b60408e447b6920ef9473a3a1a8f">
    <vt:lpwstr/>
  </property>
  <property fmtid="{D5CDD505-2E9C-101B-9397-08002B2CF9AE}" pid="24" name="Solution">
    <vt:lpwstr/>
  </property>
</Properties>
</file>